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330" r:id="rId3"/>
    <p:sldId id="322" r:id="rId4"/>
    <p:sldId id="404" r:id="rId5"/>
    <p:sldId id="407" r:id="rId6"/>
    <p:sldId id="408" r:id="rId7"/>
    <p:sldId id="410" r:id="rId8"/>
    <p:sldId id="411" r:id="rId9"/>
  </p:sldIdLst>
  <p:sldSz cx="12192000" cy="6858000"/>
  <p:notesSz cx="6858000" cy="9144000"/>
  <p:custDataLst>
    <p:tags r:id="rId11"/>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0000"/>
    <a:srgbClr val="4705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Orta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E9639D4-E3E2-4D34-9284-5A2195B3D0D7}" styleName="Açık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3837" autoAdjust="0"/>
  </p:normalViewPr>
  <p:slideViewPr>
    <p:cSldViewPr snapToGrid="0">
      <p:cViewPr varScale="1">
        <p:scale>
          <a:sx n="68" d="100"/>
          <a:sy n="68"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555130-54A9-4945-BFF9-84CD4BC8541C}" type="datetimeFigureOut">
              <a:rPr lang="tr-TR" smtClean="0"/>
              <a:t>12.02.2021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570570-9A94-A042-AFA9-1733CC709B2D}" type="slidenum">
              <a:rPr lang="tr-TR" smtClean="0"/>
              <a:t>‹#›</a:t>
            </a:fld>
            <a:endParaRPr lang="tr-TR"/>
          </a:p>
        </p:txBody>
      </p:sp>
    </p:spTree>
    <p:extLst>
      <p:ext uri="{BB962C8B-B14F-4D97-AF65-F5344CB8AC3E}">
        <p14:creationId xmlns:p14="http://schemas.microsoft.com/office/powerpoint/2010/main" val="121300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3</a:t>
            </a:fld>
            <a:endParaRPr lang="en-US"/>
          </a:p>
        </p:txBody>
      </p:sp>
    </p:spTree>
    <p:extLst>
      <p:ext uri="{BB962C8B-B14F-4D97-AF65-F5344CB8AC3E}">
        <p14:creationId xmlns:p14="http://schemas.microsoft.com/office/powerpoint/2010/main" val="3648015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4</a:t>
            </a:fld>
            <a:endParaRPr lang="en-US"/>
          </a:p>
        </p:txBody>
      </p:sp>
    </p:spTree>
    <p:extLst>
      <p:ext uri="{BB962C8B-B14F-4D97-AF65-F5344CB8AC3E}">
        <p14:creationId xmlns:p14="http://schemas.microsoft.com/office/powerpoint/2010/main" val="3851059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5</a:t>
            </a:fld>
            <a:endParaRPr lang="en-US"/>
          </a:p>
        </p:txBody>
      </p:sp>
    </p:spTree>
    <p:extLst>
      <p:ext uri="{BB962C8B-B14F-4D97-AF65-F5344CB8AC3E}">
        <p14:creationId xmlns:p14="http://schemas.microsoft.com/office/powerpoint/2010/main" val="1890846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6</a:t>
            </a:fld>
            <a:endParaRPr lang="en-US"/>
          </a:p>
        </p:txBody>
      </p:sp>
    </p:spTree>
    <p:extLst>
      <p:ext uri="{BB962C8B-B14F-4D97-AF65-F5344CB8AC3E}">
        <p14:creationId xmlns:p14="http://schemas.microsoft.com/office/powerpoint/2010/main" val="2849935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7</a:t>
            </a:fld>
            <a:endParaRPr lang="en-US"/>
          </a:p>
        </p:txBody>
      </p:sp>
    </p:spTree>
    <p:extLst>
      <p:ext uri="{BB962C8B-B14F-4D97-AF65-F5344CB8AC3E}">
        <p14:creationId xmlns:p14="http://schemas.microsoft.com/office/powerpoint/2010/main" val="2359658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8</a:t>
            </a:fld>
            <a:endParaRPr lang="en-US"/>
          </a:p>
        </p:txBody>
      </p:sp>
    </p:spTree>
    <p:extLst>
      <p:ext uri="{BB962C8B-B14F-4D97-AF65-F5344CB8AC3E}">
        <p14:creationId xmlns:p14="http://schemas.microsoft.com/office/powerpoint/2010/main" val="18576111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tıklayın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61AE5239-5F27-4BC6-A6BF-8289E73F10C8}" type="datetimeFigureOut">
              <a:rPr lang="tr-TR" smtClean="0"/>
              <a:t>12.02.2021</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8E8D0A-A312-4D1C-8A8C-6788DFABB896}"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156547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tıklayın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1AE5239-5F27-4BC6-A6BF-8289E73F10C8}" type="datetimeFigureOut">
              <a:rPr lang="tr-TR" smtClean="0"/>
              <a:t>12.02.2021</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8E8D0A-A312-4D1C-8A8C-6788DFABB896}" type="slidenum">
              <a:rPr lang="tr-TR" smtClean="0"/>
              <a:t>‹#›</a:t>
            </a:fld>
            <a:endParaRPr lang="tr-TR"/>
          </a:p>
        </p:txBody>
      </p:sp>
    </p:spTree>
    <p:extLst>
      <p:ext uri="{BB962C8B-B14F-4D97-AF65-F5344CB8AC3E}">
        <p14:creationId xmlns:p14="http://schemas.microsoft.com/office/powerpoint/2010/main" val="3312218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tıklayın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1AE5239-5F27-4BC6-A6BF-8289E73F10C8}" type="datetimeFigureOut">
              <a:rPr lang="tr-TR" smtClean="0"/>
              <a:t>12.02.2021</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8E8D0A-A312-4D1C-8A8C-6788DFABB896}" type="slidenum">
              <a:rPr lang="tr-TR" smtClean="0"/>
              <a:t>‹#›</a:t>
            </a:fld>
            <a:endParaRPr lang="tr-TR"/>
          </a:p>
        </p:txBody>
      </p:sp>
    </p:spTree>
    <p:extLst>
      <p:ext uri="{BB962C8B-B14F-4D97-AF65-F5344CB8AC3E}">
        <p14:creationId xmlns:p14="http://schemas.microsoft.com/office/powerpoint/2010/main" val="172918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7_Title Slide">
    <p:spTree>
      <p:nvGrpSpPr>
        <p:cNvPr id="1" name=""/>
        <p:cNvGrpSpPr/>
        <p:nvPr/>
      </p:nvGrpSpPr>
      <p:grpSpPr>
        <a:xfrm>
          <a:off x="0" y="0"/>
          <a:ext cx="0" cy="0"/>
          <a:chOff x="0" y="0"/>
          <a:chExt cx="0" cy="0"/>
        </a:xfrm>
      </p:grpSpPr>
      <p:sp>
        <p:nvSpPr>
          <p:cNvPr id="9" name="Picture Placeholder 2"/>
          <p:cNvSpPr>
            <a:spLocks noGrp="1"/>
          </p:cNvSpPr>
          <p:nvPr>
            <p:ph type="pic" sz="quarter" idx="22"/>
          </p:nvPr>
        </p:nvSpPr>
        <p:spPr>
          <a:xfrm>
            <a:off x="8108769" y="0"/>
            <a:ext cx="4083232" cy="6858000"/>
          </a:xfrm>
        </p:spPr>
        <p:txBody>
          <a:bodyPr anchor="t"/>
          <a:lstStyle>
            <a:lvl1pPr marL="0" indent="0" algn="ctr">
              <a:buNone/>
              <a:defRPr/>
            </a:lvl1pPr>
          </a:lstStyle>
          <a:p>
            <a:endParaRPr lang="id-ID"/>
          </a:p>
        </p:txBody>
      </p:sp>
      <p:sp>
        <p:nvSpPr>
          <p:cNvPr id="13" name="Rounded Rectangle 12"/>
          <p:cNvSpPr/>
          <p:nvPr userDrawn="1"/>
        </p:nvSpPr>
        <p:spPr>
          <a:xfrm>
            <a:off x="-410316" y="372774"/>
            <a:ext cx="654392" cy="298739"/>
          </a:xfrm>
          <a:prstGeom prst="roundRect">
            <a:avLst>
              <a:gd name="adj" fmla="val 50000"/>
            </a:avLst>
          </a:prstGeom>
          <a:solidFill>
            <a:srgbClr val="00BB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ounded Rectangle 9"/>
          <p:cNvSpPr/>
          <p:nvPr userDrawn="1"/>
        </p:nvSpPr>
        <p:spPr>
          <a:xfrm>
            <a:off x="11471564" y="372774"/>
            <a:ext cx="431078" cy="29873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lumMod val="50000"/>
                </a:schemeClr>
              </a:solidFill>
            </a:endParaRPr>
          </a:p>
        </p:txBody>
      </p:sp>
      <p:sp>
        <p:nvSpPr>
          <p:cNvPr id="15"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solidFill>
                <a:latin typeface="Lato" panose="020F0502020204030203" pitchFamily="34" charset="0"/>
              </a:defRPr>
            </a:lvl1pPr>
          </a:lstStyle>
          <a:p>
            <a:fld id="{FCEE2C88-6C8F-484D-AF69-578F576B1F44}" type="slidenum">
              <a:rPr lang="en-US" smtClean="0"/>
              <a:pPr/>
              <a:t>‹#›</a:t>
            </a:fld>
            <a:endParaRPr lang="en-US" dirty="0"/>
          </a:p>
        </p:txBody>
      </p:sp>
      <p:sp>
        <p:nvSpPr>
          <p:cNvPr id="7" name="Text Placeholder 10"/>
          <p:cNvSpPr>
            <a:spLocks noGrp="1"/>
          </p:cNvSpPr>
          <p:nvPr>
            <p:ph type="body" sz="quarter" idx="13"/>
          </p:nvPr>
        </p:nvSpPr>
        <p:spPr>
          <a:xfrm>
            <a:off x="333375" y="397249"/>
            <a:ext cx="10905239" cy="444500"/>
          </a:xfrm>
        </p:spPr>
        <p:txBody>
          <a:bodyPr lIns="0" tIns="0" rIns="0" bIns="0">
            <a:normAutofit/>
          </a:bodyPr>
          <a:lstStyle>
            <a:lvl1pPr marL="0" indent="0">
              <a:buNone/>
              <a:defRPr sz="2000">
                <a:solidFill>
                  <a:schemeClr val="tx1">
                    <a:lumMod val="65000"/>
                    <a:lumOff val="35000"/>
                  </a:schemeClr>
                </a:solidFill>
                <a:latin typeface="Lato" panose="020F0502020204030203" pitchFamily="34" charset="0"/>
              </a:defRPr>
            </a:lvl1pPr>
          </a:lstStyle>
          <a:p>
            <a:pPr lvl="0"/>
            <a:endParaRPr lang="id-ID" dirty="0"/>
          </a:p>
        </p:txBody>
      </p:sp>
      <p:sp>
        <p:nvSpPr>
          <p:cNvPr id="12" name="Text Placeholder 10"/>
          <p:cNvSpPr>
            <a:spLocks noGrp="1"/>
          </p:cNvSpPr>
          <p:nvPr>
            <p:ph type="body" sz="quarter" idx="14"/>
          </p:nvPr>
        </p:nvSpPr>
        <p:spPr>
          <a:xfrm>
            <a:off x="333375" y="790433"/>
            <a:ext cx="10905239" cy="280985"/>
          </a:xfrm>
        </p:spPr>
        <p:txBody>
          <a:bodyPr lIns="0" tIns="0" rIns="0" bIns="0">
            <a:normAutofit/>
          </a:bodyPr>
          <a:lstStyle>
            <a:lvl1pPr marL="0" indent="0">
              <a:buNone/>
              <a:defRPr sz="1000">
                <a:solidFill>
                  <a:schemeClr val="bg1">
                    <a:lumMod val="50000"/>
                  </a:schemeClr>
                </a:solidFill>
                <a:latin typeface="+mn-lt"/>
              </a:defRPr>
            </a:lvl1pPr>
          </a:lstStyle>
          <a:p>
            <a:pPr lvl="0"/>
            <a:endParaRPr lang="id-ID" dirty="0"/>
          </a:p>
        </p:txBody>
      </p:sp>
    </p:spTree>
    <p:extLst>
      <p:ext uri="{BB962C8B-B14F-4D97-AF65-F5344CB8AC3E}">
        <p14:creationId xmlns:p14="http://schemas.microsoft.com/office/powerpoint/2010/main" val="17581576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Rectangle 1"/>
          <p:cNvSpPr/>
          <p:nvPr userDrawn="1"/>
        </p:nvSpPr>
        <p:spPr>
          <a:xfrm>
            <a:off x="11528983" y="273543"/>
            <a:ext cx="461914" cy="3676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userDrawn="1"/>
        </p:nvSpPr>
        <p:spPr>
          <a:xfrm>
            <a:off x="11528983" y="641189"/>
            <a:ext cx="461914" cy="4571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TextBox 6"/>
          <p:cNvSpPr txBox="1"/>
          <p:nvPr userDrawn="1"/>
        </p:nvSpPr>
        <p:spPr>
          <a:xfrm>
            <a:off x="11560205" y="305131"/>
            <a:ext cx="399468" cy="307777"/>
          </a:xfrm>
          <a:prstGeom prst="rect">
            <a:avLst/>
          </a:prstGeom>
          <a:noFill/>
        </p:spPr>
        <p:txBody>
          <a:bodyPr wrap="none" rtlCol="0">
            <a:spAutoFit/>
          </a:bodyPr>
          <a:lstStyle/>
          <a:p>
            <a:pPr algn="ctr"/>
            <a:fld id="{260E2A6B-A809-4840-BF14-8648BC0BDF87}" type="slidenum">
              <a:rPr lang="id-ID" sz="1400" b="1" smtClean="0">
                <a:solidFill>
                  <a:schemeClr val="bg1"/>
                </a:solidFill>
              </a:rPr>
              <a:pPr algn="ctr"/>
              <a:t>‹#›</a:t>
            </a:fld>
            <a:endParaRPr lang="id-ID" sz="1400" dirty="0">
              <a:solidFill>
                <a:schemeClr val="bg1"/>
              </a:solidFill>
            </a:endParaRPr>
          </a:p>
        </p:txBody>
      </p:sp>
      <p:grpSp>
        <p:nvGrpSpPr>
          <p:cNvPr id="6" name="Group 5"/>
          <p:cNvGrpSpPr/>
          <p:nvPr userDrawn="1"/>
        </p:nvGrpSpPr>
        <p:grpSpPr>
          <a:xfrm>
            <a:off x="347419" y="6409324"/>
            <a:ext cx="224082" cy="221156"/>
            <a:chOff x="4328868" y="5502988"/>
            <a:chExt cx="500307" cy="493774"/>
          </a:xfrm>
        </p:grpSpPr>
        <p:sp>
          <p:nvSpPr>
            <p:cNvPr id="8" name="Freeform 7">
              <a:hlinkClick r:id="" action="ppaction://hlinkshowjump?jump=previousslide"/>
            </p:cNvPr>
            <p:cNvSpPr>
              <a:spLocks/>
            </p:cNvSpPr>
            <p:nvPr userDrawn="1"/>
          </p:nvSpPr>
          <p:spPr bwMode="auto">
            <a:xfrm>
              <a:off x="4520555" y="5649754"/>
              <a:ext cx="116933" cy="200242"/>
            </a:xfrm>
            <a:custGeom>
              <a:avLst/>
              <a:gdLst>
                <a:gd name="T0" fmla="*/ 417 w 425"/>
                <a:gd name="T1" fmla="*/ 77 h 728"/>
                <a:gd name="T2" fmla="*/ 131 w 425"/>
                <a:gd name="T3" fmla="*/ 364 h 728"/>
                <a:gd name="T4" fmla="*/ 417 w 425"/>
                <a:gd name="T5" fmla="*/ 650 h 728"/>
                <a:gd name="T6" fmla="*/ 425 w 425"/>
                <a:gd name="T7" fmla="*/ 667 h 728"/>
                <a:gd name="T8" fmla="*/ 417 w 425"/>
                <a:gd name="T9" fmla="*/ 684 h 728"/>
                <a:gd name="T10" fmla="*/ 381 w 425"/>
                <a:gd name="T11" fmla="*/ 720 h 728"/>
                <a:gd name="T12" fmla="*/ 364 w 425"/>
                <a:gd name="T13" fmla="*/ 728 h 728"/>
                <a:gd name="T14" fmla="*/ 347 w 425"/>
                <a:gd name="T15" fmla="*/ 720 h 728"/>
                <a:gd name="T16" fmla="*/ 8 w 425"/>
                <a:gd name="T17" fmla="*/ 381 h 728"/>
                <a:gd name="T18" fmla="*/ 0 w 425"/>
                <a:gd name="T19" fmla="*/ 364 h 728"/>
                <a:gd name="T20" fmla="*/ 8 w 425"/>
                <a:gd name="T21" fmla="*/ 347 h 728"/>
                <a:gd name="T22" fmla="*/ 347 w 425"/>
                <a:gd name="T23" fmla="*/ 7 h 728"/>
                <a:gd name="T24" fmla="*/ 364 w 425"/>
                <a:gd name="T25" fmla="*/ 0 h 728"/>
                <a:gd name="T26" fmla="*/ 381 w 425"/>
                <a:gd name="T27" fmla="*/ 7 h 728"/>
                <a:gd name="T28" fmla="*/ 417 w 425"/>
                <a:gd name="T29" fmla="*/ 44 h 728"/>
                <a:gd name="T30" fmla="*/ 425 w 425"/>
                <a:gd name="T31" fmla="*/ 60 h 728"/>
                <a:gd name="T32" fmla="*/ 417 w 425"/>
                <a:gd name="T33" fmla="*/ 77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5" h="728">
                  <a:moveTo>
                    <a:pt x="417" y="77"/>
                  </a:moveTo>
                  <a:cubicBezTo>
                    <a:pt x="131" y="364"/>
                    <a:pt x="131" y="364"/>
                    <a:pt x="131" y="364"/>
                  </a:cubicBezTo>
                  <a:cubicBezTo>
                    <a:pt x="417" y="650"/>
                    <a:pt x="417" y="650"/>
                    <a:pt x="417" y="650"/>
                  </a:cubicBezTo>
                  <a:cubicBezTo>
                    <a:pt x="422" y="655"/>
                    <a:pt x="425" y="661"/>
                    <a:pt x="425" y="667"/>
                  </a:cubicBezTo>
                  <a:cubicBezTo>
                    <a:pt x="425" y="673"/>
                    <a:pt x="422" y="680"/>
                    <a:pt x="417" y="684"/>
                  </a:cubicBezTo>
                  <a:cubicBezTo>
                    <a:pt x="381" y="720"/>
                    <a:pt x="381" y="720"/>
                    <a:pt x="381" y="720"/>
                  </a:cubicBezTo>
                  <a:cubicBezTo>
                    <a:pt x="377" y="725"/>
                    <a:pt x="370" y="728"/>
                    <a:pt x="364" y="728"/>
                  </a:cubicBezTo>
                  <a:cubicBezTo>
                    <a:pt x="358" y="728"/>
                    <a:pt x="352" y="725"/>
                    <a:pt x="347" y="720"/>
                  </a:cubicBezTo>
                  <a:cubicBezTo>
                    <a:pt x="8" y="381"/>
                    <a:pt x="8" y="381"/>
                    <a:pt x="8" y="381"/>
                  </a:cubicBezTo>
                  <a:cubicBezTo>
                    <a:pt x="3" y="376"/>
                    <a:pt x="0" y="369"/>
                    <a:pt x="0" y="364"/>
                  </a:cubicBezTo>
                  <a:cubicBezTo>
                    <a:pt x="0" y="358"/>
                    <a:pt x="3" y="351"/>
                    <a:pt x="8" y="347"/>
                  </a:cubicBezTo>
                  <a:cubicBezTo>
                    <a:pt x="347" y="7"/>
                    <a:pt x="347" y="7"/>
                    <a:pt x="347" y="7"/>
                  </a:cubicBezTo>
                  <a:cubicBezTo>
                    <a:pt x="352" y="3"/>
                    <a:pt x="358" y="0"/>
                    <a:pt x="364" y="0"/>
                  </a:cubicBezTo>
                  <a:cubicBezTo>
                    <a:pt x="370" y="0"/>
                    <a:pt x="377" y="3"/>
                    <a:pt x="381" y="7"/>
                  </a:cubicBezTo>
                  <a:cubicBezTo>
                    <a:pt x="417" y="44"/>
                    <a:pt x="417" y="44"/>
                    <a:pt x="417" y="44"/>
                  </a:cubicBezTo>
                  <a:cubicBezTo>
                    <a:pt x="422" y="48"/>
                    <a:pt x="425" y="54"/>
                    <a:pt x="425" y="60"/>
                  </a:cubicBezTo>
                  <a:cubicBezTo>
                    <a:pt x="425" y="66"/>
                    <a:pt x="422" y="73"/>
                    <a:pt x="417" y="77"/>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9" name="Freeform 8">
              <a:hlinkClick r:id="" action="ppaction://hlinkshowjump?jump=previousslide"/>
            </p:cNvPr>
            <p:cNvSpPr>
              <a:spLocks noEditPoints="1"/>
            </p:cNvSpPr>
            <p:nvPr userDrawn="1"/>
          </p:nvSpPr>
          <p:spPr bwMode="auto">
            <a:xfrm>
              <a:off x="4328868" y="5502988"/>
              <a:ext cx="500307" cy="493774"/>
            </a:xfrm>
            <a:custGeom>
              <a:avLst/>
              <a:gdLst>
                <a:gd name="T0" fmla="*/ 2355 w 2753"/>
                <a:gd name="T1" fmla="*/ 114 h 2716"/>
                <a:gd name="T2" fmla="*/ 2639 w 2753"/>
                <a:gd name="T3" fmla="*/ 399 h 2716"/>
                <a:gd name="T4" fmla="*/ 2639 w 2753"/>
                <a:gd name="T5" fmla="*/ 2317 h 2716"/>
                <a:gd name="T6" fmla="*/ 2355 w 2753"/>
                <a:gd name="T7" fmla="*/ 2602 h 2716"/>
                <a:gd name="T8" fmla="*/ 398 w 2753"/>
                <a:gd name="T9" fmla="*/ 2602 h 2716"/>
                <a:gd name="T10" fmla="*/ 113 w 2753"/>
                <a:gd name="T11" fmla="*/ 2317 h 2716"/>
                <a:gd name="T12" fmla="*/ 113 w 2753"/>
                <a:gd name="T13" fmla="*/ 399 h 2716"/>
                <a:gd name="T14" fmla="*/ 398 w 2753"/>
                <a:gd name="T15" fmla="*/ 114 h 2716"/>
                <a:gd name="T16" fmla="*/ 2355 w 2753"/>
                <a:gd name="T17" fmla="*/ 114 h 2716"/>
                <a:gd name="T18" fmla="*/ 2355 w 2753"/>
                <a:gd name="T19" fmla="*/ 0 h 2716"/>
                <a:gd name="T20" fmla="*/ 398 w 2753"/>
                <a:gd name="T21" fmla="*/ 0 h 2716"/>
                <a:gd name="T22" fmla="*/ 0 w 2753"/>
                <a:gd name="T23" fmla="*/ 399 h 2716"/>
                <a:gd name="T24" fmla="*/ 0 w 2753"/>
                <a:gd name="T25" fmla="*/ 2317 h 2716"/>
                <a:gd name="T26" fmla="*/ 398 w 2753"/>
                <a:gd name="T27" fmla="*/ 2716 h 2716"/>
                <a:gd name="T28" fmla="*/ 2355 w 2753"/>
                <a:gd name="T29" fmla="*/ 2716 h 2716"/>
                <a:gd name="T30" fmla="*/ 2753 w 2753"/>
                <a:gd name="T31" fmla="*/ 2317 h 2716"/>
                <a:gd name="T32" fmla="*/ 2753 w 2753"/>
                <a:gd name="T33" fmla="*/ 399 h 2716"/>
                <a:gd name="T34" fmla="*/ 2355 w 2753"/>
                <a:gd name="T35" fmla="*/ 0 h 2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3" h="2716">
                  <a:moveTo>
                    <a:pt x="2355" y="114"/>
                  </a:moveTo>
                  <a:cubicBezTo>
                    <a:pt x="2512" y="114"/>
                    <a:pt x="2639" y="242"/>
                    <a:pt x="2639" y="399"/>
                  </a:cubicBezTo>
                  <a:cubicBezTo>
                    <a:pt x="2639" y="2317"/>
                    <a:pt x="2639" y="2317"/>
                    <a:pt x="2639" y="2317"/>
                  </a:cubicBezTo>
                  <a:cubicBezTo>
                    <a:pt x="2639" y="2474"/>
                    <a:pt x="2512" y="2602"/>
                    <a:pt x="2355" y="2602"/>
                  </a:cubicBezTo>
                  <a:cubicBezTo>
                    <a:pt x="398" y="2602"/>
                    <a:pt x="398" y="2602"/>
                    <a:pt x="398" y="2602"/>
                  </a:cubicBezTo>
                  <a:cubicBezTo>
                    <a:pt x="241" y="2602"/>
                    <a:pt x="113" y="2474"/>
                    <a:pt x="113" y="2317"/>
                  </a:cubicBezTo>
                  <a:cubicBezTo>
                    <a:pt x="113" y="399"/>
                    <a:pt x="113" y="399"/>
                    <a:pt x="113" y="399"/>
                  </a:cubicBezTo>
                  <a:cubicBezTo>
                    <a:pt x="113" y="242"/>
                    <a:pt x="241" y="114"/>
                    <a:pt x="398" y="114"/>
                  </a:cubicBezTo>
                  <a:cubicBezTo>
                    <a:pt x="2355" y="114"/>
                    <a:pt x="2355" y="114"/>
                    <a:pt x="2355" y="114"/>
                  </a:cubicBezTo>
                  <a:moveTo>
                    <a:pt x="2355" y="0"/>
                  </a:moveTo>
                  <a:cubicBezTo>
                    <a:pt x="398" y="0"/>
                    <a:pt x="398" y="0"/>
                    <a:pt x="398" y="0"/>
                  </a:cubicBezTo>
                  <a:cubicBezTo>
                    <a:pt x="178" y="0"/>
                    <a:pt x="0" y="179"/>
                    <a:pt x="0" y="399"/>
                  </a:cubicBezTo>
                  <a:cubicBezTo>
                    <a:pt x="0" y="2317"/>
                    <a:pt x="0" y="2317"/>
                    <a:pt x="0" y="2317"/>
                  </a:cubicBezTo>
                  <a:cubicBezTo>
                    <a:pt x="0" y="2538"/>
                    <a:pt x="178" y="2716"/>
                    <a:pt x="398" y="2716"/>
                  </a:cubicBezTo>
                  <a:cubicBezTo>
                    <a:pt x="2355" y="2716"/>
                    <a:pt x="2355" y="2716"/>
                    <a:pt x="2355" y="2716"/>
                  </a:cubicBezTo>
                  <a:cubicBezTo>
                    <a:pt x="2575" y="2716"/>
                    <a:pt x="2753" y="2538"/>
                    <a:pt x="2753" y="2317"/>
                  </a:cubicBezTo>
                  <a:cubicBezTo>
                    <a:pt x="2753" y="399"/>
                    <a:pt x="2753" y="399"/>
                    <a:pt x="2753" y="399"/>
                  </a:cubicBezTo>
                  <a:cubicBezTo>
                    <a:pt x="2753" y="179"/>
                    <a:pt x="2575" y="0"/>
                    <a:pt x="2355" y="0"/>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nvGrpSpPr>
          <p:cNvPr id="10" name="Group 9"/>
          <p:cNvGrpSpPr/>
          <p:nvPr userDrawn="1"/>
        </p:nvGrpSpPr>
        <p:grpSpPr>
          <a:xfrm flipH="1">
            <a:off x="933709" y="6409324"/>
            <a:ext cx="224082" cy="221156"/>
            <a:chOff x="4328868" y="5502988"/>
            <a:chExt cx="500307" cy="493774"/>
          </a:xfrm>
        </p:grpSpPr>
        <p:sp>
          <p:nvSpPr>
            <p:cNvPr id="11" name="Freeform 10">
              <a:hlinkClick r:id="" action="ppaction://hlinkshowjump?jump=nextslide"/>
            </p:cNvPr>
            <p:cNvSpPr>
              <a:spLocks/>
            </p:cNvSpPr>
            <p:nvPr userDrawn="1"/>
          </p:nvSpPr>
          <p:spPr bwMode="auto">
            <a:xfrm>
              <a:off x="4520556" y="5649754"/>
              <a:ext cx="116933" cy="200242"/>
            </a:xfrm>
            <a:custGeom>
              <a:avLst/>
              <a:gdLst>
                <a:gd name="T0" fmla="*/ 417 w 425"/>
                <a:gd name="T1" fmla="*/ 77 h 728"/>
                <a:gd name="T2" fmla="*/ 131 w 425"/>
                <a:gd name="T3" fmla="*/ 364 h 728"/>
                <a:gd name="T4" fmla="*/ 417 w 425"/>
                <a:gd name="T5" fmla="*/ 650 h 728"/>
                <a:gd name="T6" fmla="*/ 425 w 425"/>
                <a:gd name="T7" fmla="*/ 667 h 728"/>
                <a:gd name="T8" fmla="*/ 417 w 425"/>
                <a:gd name="T9" fmla="*/ 684 h 728"/>
                <a:gd name="T10" fmla="*/ 381 w 425"/>
                <a:gd name="T11" fmla="*/ 720 h 728"/>
                <a:gd name="T12" fmla="*/ 364 w 425"/>
                <a:gd name="T13" fmla="*/ 728 h 728"/>
                <a:gd name="T14" fmla="*/ 347 w 425"/>
                <a:gd name="T15" fmla="*/ 720 h 728"/>
                <a:gd name="T16" fmla="*/ 8 w 425"/>
                <a:gd name="T17" fmla="*/ 381 h 728"/>
                <a:gd name="T18" fmla="*/ 0 w 425"/>
                <a:gd name="T19" fmla="*/ 364 h 728"/>
                <a:gd name="T20" fmla="*/ 8 w 425"/>
                <a:gd name="T21" fmla="*/ 347 h 728"/>
                <a:gd name="T22" fmla="*/ 347 w 425"/>
                <a:gd name="T23" fmla="*/ 7 h 728"/>
                <a:gd name="T24" fmla="*/ 364 w 425"/>
                <a:gd name="T25" fmla="*/ 0 h 728"/>
                <a:gd name="T26" fmla="*/ 381 w 425"/>
                <a:gd name="T27" fmla="*/ 7 h 728"/>
                <a:gd name="T28" fmla="*/ 417 w 425"/>
                <a:gd name="T29" fmla="*/ 44 h 728"/>
                <a:gd name="T30" fmla="*/ 425 w 425"/>
                <a:gd name="T31" fmla="*/ 60 h 728"/>
                <a:gd name="T32" fmla="*/ 417 w 425"/>
                <a:gd name="T33" fmla="*/ 77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5" h="728">
                  <a:moveTo>
                    <a:pt x="417" y="77"/>
                  </a:moveTo>
                  <a:cubicBezTo>
                    <a:pt x="131" y="364"/>
                    <a:pt x="131" y="364"/>
                    <a:pt x="131" y="364"/>
                  </a:cubicBezTo>
                  <a:cubicBezTo>
                    <a:pt x="417" y="650"/>
                    <a:pt x="417" y="650"/>
                    <a:pt x="417" y="650"/>
                  </a:cubicBezTo>
                  <a:cubicBezTo>
                    <a:pt x="422" y="655"/>
                    <a:pt x="425" y="661"/>
                    <a:pt x="425" y="667"/>
                  </a:cubicBezTo>
                  <a:cubicBezTo>
                    <a:pt x="425" y="673"/>
                    <a:pt x="422" y="680"/>
                    <a:pt x="417" y="684"/>
                  </a:cubicBezTo>
                  <a:cubicBezTo>
                    <a:pt x="381" y="720"/>
                    <a:pt x="381" y="720"/>
                    <a:pt x="381" y="720"/>
                  </a:cubicBezTo>
                  <a:cubicBezTo>
                    <a:pt x="377" y="725"/>
                    <a:pt x="370" y="728"/>
                    <a:pt x="364" y="728"/>
                  </a:cubicBezTo>
                  <a:cubicBezTo>
                    <a:pt x="358" y="728"/>
                    <a:pt x="352" y="725"/>
                    <a:pt x="347" y="720"/>
                  </a:cubicBezTo>
                  <a:cubicBezTo>
                    <a:pt x="8" y="381"/>
                    <a:pt x="8" y="381"/>
                    <a:pt x="8" y="381"/>
                  </a:cubicBezTo>
                  <a:cubicBezTo>
                    <a:pt x="3" y="376"/>
                    <a:pt x="0" y="369"/>
                    <a:pt x="0" y="364"/>
                  </a:cubicBezTo>
                  <a:cubicBezTo>
                    <a:pt x="0" y="358"/>
                    <a:pt x="3" y="351"/>
                    <a:pt x="8" y="347"/>
                  </a:cubicBezTo>
                  <a:cubicBezTo>
                    <a:pt x="347" y="7"/>
                    <a:pt x="347" y="7"/>
                    <a:pt x="347" y="7"/>
                  </a:cubicBezTo>
                  <a:cubicBezTo>
                    <a:pt x="352" y="3"/>
                    <a:pt x="358" y="0"/>
                    <a:pt x="364" y="0"/>
                  </a:cubicBezTo>
                  <a:cubicBezTo>
                    <a:pt x="370" y="0"/>
                    <a:pt x="377" y="3"/>
                    <a:pt x="381" y="7"/>
                  </a:cubicBezTo>
                  <a:cubicBezTo>
                    <a:pt x="417" y="44"/>
                    <a:pt x="417" y="44"/>
                    <a:pt x="417" y="44"/>
                  </a:cubicBezTo>
                  <a:cubicBezTo>
                    <a:pt x="422" y="48"/>
                    <a:pt x="425" y="54"/>
                    <a:pt x="425" y="60"/>
                  </a:cubicBezTo>
                  <a:cubicBezTo>
                    <a:pt x="425" y="66"/>
                    <a:pt x="422" y="73"/>
                    <a:pt x="417" y="77"/>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2" name="Freeform 11">
              <a:hlinkClick r:id="" action="ppaction://hlinkshowjump?jump=nextslide"/>
            </p:cNvPr>
            <p:cNvSpPr>
              <a:spLocks noEditPoints="1"/>
            </p:cNvSpPr>
            <p:nvPr userDrawn="1"/>
          </p:nvSpPr>
          <p:spPr bwMode="auto">
            <a:xfrm>
              <a:off x="4328868" y="5502988"/>
              <a:ext cx="500307" cy="493774"/>
            </a:xfrm>
            <a:custGeom>
              <a:avLst/>
              <a:gdLst>
                <a:gd name="T0" fmla="*/ 2355 w 2753"/>
                <a:gd name="T1" fmla="*/ 114 h 2716"/>
                <a:gd name="T2" fmla="*/ 2639 w 2753"/>
                <a:gd name="T3" fmla="*/ 399 h 2716"/>
                <a:gd name="T4" fmla="*/ 2639 w 2753"/>
                <a:gd name="T5" fmla="*/ 2317 h 2716"/>
                <a:gd name="T6" fmla="*/ 2355 w 2753"/>
                <a:gd name="T7" fmla="*/ 2602 h 2716"/>
                <a:gd name="T8" fmla="*/ 398 w 2753"/>
                <a:gd name="T9" fmla="*/ 2602 h 2716"/>
                <a:gd name="T10" fmla="*/ 113 w 2753"/>
                <a:gd name="T11" fmla="*/ 2317 h 2716"/>
                <a:gd name="T12" fmla="*/ 113 w 2753"/>
                <a:gd name="T13" fmla="*/ 399 h 2716"/>
                <a:gd name="T14" fmla="*/ 398 w 2753"/>
                <a:gd name="T15" fmla="*/ 114 h 2716"/>
                <a:gd name="T16" fmla="*/ 2355 w 2753"/>
                <a:gd name="T17" fmla="*/ 114 h 2716"/>
                <a:gd name="T18" fmla="*/ 2355 w 2753"/>
                <a:gd name="T19" fmla="*/ 0 h 2716"/>
                <a:gd name="T20" fmla="*/ 398 w 2753"/>
                <a:gd name="T21" fmla="*/ 0 h 2716"/>
                <a:gd name="T22" fmla="*/ 0 w 2753"/>
                <a:gd name="T23" fmla="*/ 399 h 2716"/>
                <a:gd name="T24" fmla="*/ 0 w 2753"/>
                <a:gd name="T25" fmla="*/ 2317 h 2716"/>
                <a:gd name="T26" fmla="*/ 398 w 2753"/>
                <a:gd name="T27" fmla="*/ 2716 h 2716"/>
                <a:gd name="T28" fmla="*/ 2355 w 2753"/>
                <a:gd name="T29" fmla="*/ 2716 h 2716"/>
                <a:gd name="T30" fmla="*/ 2753 w 2753"/>
                <a:gd name="T31" fmla="*/ 2317 h 2716"/>
                <a:gd name="T32" fmla="*/ 2753 w 2753"/>
                <a:gd name="T33" fmla="*/ 399 h 2716"/>
                <a:gd name="T34" fmla="*/ 2355 w 2753"/>
                <a:gd name="T35" fmla="*/ 0 h 2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3" h="2716">
                  <a:moveTo>
                    <a:pt x="2355" y="114"/>
                  </a:moveTo>
                  <a:cubicBezTo>
                    <a:pt x="2512" y="114"/>
                    <a:pt x="2639" y="242"/>
                    <a:pt x="2639" y="399"/>
                  </a:cubicBezTo>
                  <a:cubicBezTo>
                    <a:pt x="2639" y="2317"/>
                    <a:pt x="2639" y="2317"/>
                    <a:pt x="2639" y="2317"/>
                  </a:cubicBezTo>
                  <a:cubicBezTo>
                    <a:pt x="2639" y="2474"/>
                    <a:pt x="2512" y="2602"/>
                    <a:pt x="2355" y="2602"/>
                  </a:cubicBezTo>
                  <a:cubicBezTo>
                    <a:pt x="398" y="2602"/>
                    <a:pt x="398" y="2602"/>
                    <a:pt x="398" y="2602"/>
                  </a:cubicBezTo>
                  <a:cubicBezTo>
                    <a:pt x="241" y="2602"/>
                    <a:pt x="113" y="2474"/>
                    <a:pt x="113" y="2317"/>
                  </a:cubicBezTo>
                  <a:cubicBezTo>
                    <a:pt x="113" y="399"/>
                    <a:pt x="113" y="399"/>
                    <a:pt x="113" y="399"/>
                  </a:cubicBezTo>
                  <a:cubicBezTo>
                    <a:pt x="113" y="242"/>
                    <a:pt x="241" y="114"/>
                    <a:pt x="398" y="114"/>
                  </a:cubicBezTo>
                  <a:cubicBezTo>
                    <a:pt x="2355" y="114"/>
                    <a:pt x="2355" y="114"/>
                    <a:pt x="2355" y="114"/>
                  </a:cubicBezTo>
                  <a:moveTo>
                    <a:pt x="2355" y="0"/>
                  </a:moveTo>
                  <a:cubicBezTo>
                    <a:pt x="398" y="0"/>
                    <a:pt x="398" y="0"/>
                    <a:pt x="398" y="0"/>
                  </a:cubicBezTo>
                  <a:cubicBezTo>
                    <a:pt x="178" y="0"/>
                    <a:pt x="0" y="179"/>
                    <a:pt x="0" y="399"/>
                  </a:cubicBezTo>
                  <a:cubicBezTo>
                    <a:pt x="0" y="2317"/>
                    <a:pt x="0" y="2317"/>
                    <a:pt x="0" y="2317"/>
                  </a:cubicBezTo>
                  <a:cubicBezTo>
                    <a:pt x="0" y="2538"/>
                    <a:pt x="178" y="2716"/>
                    <a:pt x="398" y="2716"/>
                  </a:cubicBezTo>
                  <a:cubicBezTo>
                    <a:pt x="2355" y="2716"/>
                    <a:pt x="2355" y="2716"/>
                    <a:pt x="2355" y="2716"/>
                  </a:cubicBezTo>
                  <a:cubicBezTo>
                    <a:pt x="2575" y="2716"/>
                    <a:pt x="2753" y="2538"/>
                    <a:pt x="2753" y="2317"/>
                  </a:cubicBezTo>
                  <a:cubicBezTo>
                    <a:pt x="2753" y="399"/>
                    <a:pt x="2753" y="399"/>
                    <a:pt x="2753" y="399"/>
                  </a:cubicBezTo>
                  <a:cubicBezTo>
                    <a:pt x="2753" y="179"/>
                    <a:pt x="2575" y="0"/>
                    <a:pt x="2355" y="0"/>
                  </a:cubicBezTo>
                  <a:close/>
                </a:path>
              </a:pathLst>
            </a:cu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p>
              <a:endParaRPr lang="id-ID"/>
            </a:p>
          </p:txBody>
        </p:sp>
      </p:grpSp>
      <p:cxnSp>
        <p:nvCxnSpPr>
          <p:cNvPr id="4" name="Straight Connector 3"/>
          <p:cNvCxnSpPr/>
          <p:nvPr userDrawn="1"/>
        </p:nvCxnSpPr>
        <p:spPr>
          <a:xfrm>
            <a:off x="552709" y="6522684"/>
            <a:ext cx="381000" cy="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1884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tıklayın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1AE5239-5F27-4BC6-A6BF-8289E73F10C8}" type="datetimeFigureOut">
              <a:rPr lang="tr-TR" smtClean="0"/>
              <a:t>12.02.2021</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8E8D0A-A312-4D1C-8A8C-6788DFABB896}"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93324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tıklayın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61AE5239-5F27-4BC6-A6BF-8289E73F10C8}" type="datetimeFigureOut">
              <a:rPr lang="tr-TR" smtClean="0"/>
              <a:t>12.02.2021</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8E8D0A-A312-4D1C-8A8C-6788DFABB896}" type="slidenum">
              <a:rPr lang="tr-TR" smtClean="0"/>
              <a:t>‹#›</a:t>
            </a:fld>
            <a:endParaRPr lang="tr-TR"/>
          </a:p>
        </p:txBody>
      </p:sp>
    </p:spTree>
    <p:extLst>
      <p:ext uri="{BB962C8B-B14F-4D97-AF65-F5344CB8AC3E}">
        <p14:creationId xmlns:p14="http://schemas.microsoft.com/office/powerpoint/2010/main" val="123517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tıklayın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61AE5239-5F27-4BC6-A6BF-8289E73F10C8}" type="datetimeFigureOut">
              <a:rPr lang="tr-TR" smtClean="0"/>
              <a:t>12.02.2021</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8E8D0A-A312-4D1C-8A8C-6788DFABB896}" type="slidenum">
              <a:rPr lang="tr-TR" smtClean="0"/>
              <a:t>‹#›</a:t>
            </a:fld>
            <a:endParaRPr lang="tr-TR"/>
          </a:p>
        </p:txBody>
      </p:sp>
    </p:spTree>
    <p:extLst>
      <p:ext uri="{BB962C8B-B14F-4D97-AF65-F5344CB8AC3E}">
        <p14:creationId xmlns:p14="http://schemas.microsoft.com/office/powerpoint/2010/main" val="212997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tıklayın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61AE5239-5F27-4BC6-A6BF-8289E73F10C8}" type="datetimeFigureOut">
              <a:rPr lang="tr-TR" smtClean="0"/>
              <a:t>12.02.2021</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E8E8D0A-A312-4D1C-8A8C-6788DFABB896}" type="slidenum">
              <a:rPr lang="tr-TR" smtClean="0"/>
              <a:t>‹#›</a:t>
            </a:fld>
            <a:endParaRPr lang="tr-TR"/>
          </a:p>
        </p:txBody>
      </p:sp>
    </p:spTree>
    <p:extLst>
      <p:ext uri="{BB962C8B-B14F-4D97-AF65-F5344CB8AC3E}">
        <p14:creationId xmlns:p14="http://schemas.microsoft.com/office/powerpoint/2010/main" val="2527438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tıklayın</a:t>
            </a:r>
          </a:p>
        </p:txBody>
      </p:sp>
      <p:sp>
        <p:nvSpPr>
          <p:cNvPr id="3" name="Veri Yer Tutucusu 2"/>
          <p:cNvSpPr>
            <a:spLocks noGrp="1"/>
          </p:cNvSpPr>
          <p:nvPr>
            <p:ph type="dt" sz="half" idx="10"/>
          </p:nvPr>
        </p:nvSpPr>
        <p:spPr/>
        <p:txBody>
          <a:bodyPr/>
          <a:lstStyle/>
          <a:p>
            <a:fld id="{61AE5239-5F27-4BC6-A6BF-8289E73F10C8}" type="datetimeFigureOut">
              <a:rPr lang="tr-TR" smtClean="0"/>
              <a:t>12.02.2021</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E8E8D0A-A312-4D1C-8A8C-6788DFABB896}" type="slidenum">
              <a:rPr lang="tr-TR" smtClean="0"/>
              <a:t>‹#›</a:t>
            </a:fld>
            <a:endParaRPr lang="tr-TR"/>
          </a:p>
        </p:txBody>
      </p:sp>
    </p:spTree>
    <p:extLst>
      <p:ext uri="{BB962C8B-B14F-4D97-AF65-F5344CB8AC3E}">
        <p14:creationId xmlns:p14="http://schemas.microsoft.com/office/powerpoint/2010/main" val="1635241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1AE5239-5F27-4BC6-A6BF-8289E73F10C8}" type="datetimeFigureOut">
              <a:rPr lang="tr-TR" smtClean="0"/>
              <a:t>12.02.2021</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E8E8D0A-A312-4D1C-8A8C-6788DFABB896}" type="slidenum">
              <a:rPr lang="tr-TR" smtClean="0"/>
              <a:t>‹#›</a:t>
            </a:fld>
            <a:endParaRPr lang="tr-TR"/>
          </a:p>
        </p:txBody>
      </p:sp>
    </p:spTree>
    <p:extLst>
      <p:ext uri="{BB962C8B-B14F-4D97-AF65-F5344CB8AC3E}">
        <p14:creationId xmlns:p14="http://schemas.microsoft.com/office/powerpoint/2010/main" val="2631356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61AE5239-5F27-4BC6-A6BF-8289E73F10C8}" type="datetimeFigureOut">
              <a:rPr lang="tr-TR" smtClean="0"/>
              <a:t>12.02.2021</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8E8D0A-A312-4D1C-8A8C-6788DFABB896}" type="slidenum">
              <a:rPr lang="tr-TR" smtClean="0"/>
              <a:t>‹#›</a:t>
            </a:fld>
            <a:endParaRPr lang="tr-TR"/>
          </a:p>
        </p:txBody>
      </p:sp>
    </p:spTree>
    <p:extLst>
      <p:ext uri="{BB962C8B-B14F-4D97-AF65-F5344CB8AC3E}">
        <p14:creationId xmlns:p14="http://schemas.microsoft.com/office/powerpoint/2010/main" val="3045105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61AE5239-5F27-4BC6-A6BF-8289E73F10C8}" type="datetimeFigureOut">
              <a:rPr lang="tr-TR" smtClean="0"/>
              <a:t>12.02.2021</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8E8D0A-A312-4D1C-8A8C-6788DFABB896}" type="slidenum">
              <a:rPr lang="tr-TR" smtClean="0"/>
              <a:t>‹#›</a:t>
            </a:fld>
            <a:endParaRPr lang="tr-TR"/>
          </a:p>
        </p:txBody>
      </p:sp>
    </p:spTree>
    <p:extLst>
      <p:ext uri="{BB962C8B-B14F-4D97-AF65-F5344CB8AC3E}">
        <p14:creationId xmlns:p14="http://schemas.microsoft.com/office/powerpoint/2010/main" val="812541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tıklayın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E5239-5F27-4BC6-A6BF-8289E73F10C8}" type="datetimeFigureOut">
              <a:rPr lang="tr-TR" smtClean="0"/>
              <a:t>12.02.2021</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8E8D0A-A312-4D1C-8A8C-6788DFABB896}" type="slidenum">
              <a:rPr lang="tr-TR" smtClean="0"/>
              <a:t>‹#›</a:t>
            </a:fld>
            <a:endParaRPr lang="tr-TR"/>
          </a:p>
        </p:txBody>
      </p:sp>
    </p:spTree>
    <p:extLst>
      <p:ext uri="{BB962C8B-B14F-4D97-AF65-F5344CB8AC3E}">
        <p14:creationId xmlns:p14="http://schemas.microsoft.com/office/powerpoint/2010/main" val="2002486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www.beykoz.edu.tr/" TargetMode="External"/><Relationship Id="rId5" Type="http://schemas.openxmlformats.org/officeDocument/2006/relationships/hyperlink" Target="http://ois.beykoz.edu.tr/"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25000"/>
          </a:schemeClr>
        </a:soli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230805" y="4935535"/>
            <a:ext cx="3864529" cy="1001241"/>
          </a:xfrm>
        </p:spPr>
        <p:txBody>
          <a:bodyPr>
            <a:noAutofit/>
          </a:bodyPr>
          <a:lstStyle/>
          <a:p>
            <a:r>
              <a:rPr lang="tr-TR" sz="1600" b="1" dirty="0">
                <a:solidFill>
                  <a:schemeClr val="bg1"/>
                </a:solidFill>
                <a:latin typeface="Calibri" panose="020F0502020204030204" pitchFamily="34" charset="0"/>
              </a:rPr>
              <a:t>2020-2021</a:t>
            </a:r>
            <a:endParaRPr lang="tr-TR" sz="1600" dirty="0">
              <a:solidFill>
                <a:schemeClr val="bg1"/>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96665" y="1051408"/>
            <a:ext cx="3998670" cy="1148084"/>
          </a:xfrm>
          <a:prstGeom prst="rect">
            <a:avLst/>
          </a:prstGeom>
        </p:spPr>
      </p:pic>
      <p:sp>
        <p:nvSpPr>
          <p:cNvPr id="2" name="Dikdörtgen 1"/>
          <p:cNvSpPr/>
          <p:nvPr/>
        </p:nvSpPr>
        <p:spPr>
          <a:xfrm>
            <a:off x="3048000" y="3105835"/>
            <a:ext cx="6096000" cy="1077218"/>
          </a:xfrm>
          <a:prstGeom prst="rect">
            <a:avLst/>
          </a:prstGeom>
        </p:spPr>
        <p:txBody>
          <a:bodyPr>
            <a:spAutoFit/>
          </a:bodyPr>
          <a:lstStyle/>
          <a:p>
            <a:pPr algn="ctr"/>
            <a:r>
              <a:rPr lang="en-US" sz="3200" b="1" dirty="0">
                <a:solidFill>
                  <a:schemeClr val="bg1"/>
                </a:solidFill>
              </a:rPr>
              <a:t>STUDENT AFFAIRS SYSTEM (O</a:t>
            </a:r>
            <a:r>
              <a:rPr lang="tr-TR" sz="3200" b="1" dirty="0">
                <a:solidFill>
                  <a:schemeClr val="bg1"/>
                </a:solidFill>
              </a:rPr>
              <a:t>İ</a:t>
            </a:r>
            <a:r>
              <a:rPr lang="en-US" sz="3200" b="1" dirty="0">
                <a:solidFill>
                  <a:schemeClr val="bg1"/>
                </a:solidFill>
              </a:rPr>
              <a:t>S)</a:t>
            </a:r>
          </a:p>
          <a:p>
            <a:pPr algn="ctr"/>
            <a:r>
              <a:rPr lang="en-US" sz="3200" b="1" dirty="0">
                <a:solidFill>
                  <a:schemeClr val="bg1"/>
                </a:solidFill>
              </a:rPr>
              <a:t>SELECTING </a:t>
            </a:r>
            <a:r>
              <a:rPr lang="tr-TR" sz="3200" b="1" dirty="0">
                <a:solidFill>
                  <a:schemeClr val="bg1"/>
                </a:solidFill>
              </a:rPr>
              <a:t>COURSES</a:t>
            </a:r>
          </a:p>
        </p:txBody>
      </p:sp>
    </p:spTree>
    <p:extLst>
      <p:ext uri="{BB962C8B-B14F-4D97-AF65-F5344CB8AC3E}">
        <p14:creationId xmlns:p14="http://schemas.microsoft.com/office/powerpoint/2010/main" val="402005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1" name="Straight Connector 10"/>
          <p:cNvCxnSpPr/>
          <p:nvPr/>
        </p:nvCxnSpPr>
        <p:spPr>
          <a:xfrm>
            <a:off x="746085" y="730737"/>
            <a:ext cx="14515" cy="4955581"/>
          </a:xfrm>
          <a:prstGeom prst="line">
            <a:avLst/>
          </a:prstGeom>
          <a:ln w="25400">
            <a:solidFill>
              <a:schemeClr val="bg2">
                <a:lumMod val="50000"/>
              </a:scheme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93" name="Freeform 11"/>
          <p:cNvSpPr>
            <a:spLocks noEditPoints="1"/>
          </p:cNvSpPr>
          <p:nvPr/>
        </p:nvSpPr>
        <p:spPr bwMode="auto">
          <a:xfrm>
            <a:off x="6993948" y="2499642"/>
            <a:ext cx="421108" cy="416597"/>
          </a:xfrm>
          <a:custGeom>
            <a:avLst/>
            <a:gdLst>
              <a:gd name="T0" fmla="*/ 876 w 906"/>
              <a:gd name="T1" fmla="*/ 793 h 896"/>
              <a:gd name="T2" fmla="*/ 616 w 906"/>
              <a:gd name="T3" fmla="*/ 690 h 896"/>
              <a:gd name="T4" fmla="*/ 723 w 906"/>
              <a:gd name="T5" fmla="*/ 461 h 896"/>
              <a:gd name="T6" fmla="*/ 652 w 906"/>
              <a:gd name="T7" fmla="*/ 95 h 896"/>
              <a:gd name="T8" fmla="*/ 453 w 906"/>
              <a:gd name="T9" fmla="*/ 0 h 896"/>
              <a:gd name="T10" fmla="*/ 254 w 906"/>
              <a:gd name="T11" fmla="*/ 95 h 896"/>
              <a:gd name="T12" fmla="*/ 183 w 906"/>
              <a:gd name="T13" fmla="*/ 461 h 896"/>
              <a:gd name="T14" fmla="*/ 290 w 906"/>
              <a:gd name="T15" fmla="*/ 690 h 896"/>
              <a:gd name="T16" fmla="*/ 30 w 906"/>
              <a:gd name="T17" fmla="*/ 793 h 896"/>
              <a:gd name="T18" fmla="*/ 7 w 906"/>
              <a:gd name="T19" fmla="*/ 856 h 896"/>
              <a:gd name="T20" fmla="*/ 61 w 906"/>
              <a:gd name="T21" fmla="*/ 896 h 896"/>
              <a:gd name="T22" fmla="*/ 845 w 906"/>
              <a:gd name="T23" fmla="*/ 896 h 896"/>
              <a:gd name="T24" fmla="*/ 899 w 906"/>
              <a:gd name="T25" fmla="*/ 856 h 896"/>
              <a:gd name="T26" fmla="*/ 876 w 906"/>
              <a:gd name="T27" fmla="*/ 793 h 896"/>
              <a:gd name="T28" fmla="*/ 572 w 906"/>
              <a:gd name="T29" fmla="*/ 655 h 896"/>
              <a:gd name="T30" fmla="*/ 563 w 906"/>
              <a:gd name="T31" fmla="*/ 667 h 896"/>
              <a:gd name="T32" fmla="*/ 343 w 906"/>
              <a:gd name="T33" fmla="*/ 667 h 896"/>
              <a:gd name="T34" fmla="*/ 334 w 906"/>
              <a:gd name="T35" fmla="*/ 655 h 896"/>
              <a:gd name="T36" fmla="*/ 234 w 906"/>
              <a:gd name="T37" fmla="*/ 301 h 896"/>
              <a:gd name="T38" fmla="*/ 453 w 906"/>
              <a:gd name="T39" fmla="*/ 56 h 896"/>
              <a:gd name="T40" fmla="*/ 672 w 906"/>
              <a:gd name="T41" fmla="*/ 301 h 896"/>
              <a:gd name="T42" fmla="*/ 572 w 906"/>
              <a:gd name="T43" fmla="*/ 655 h 896"/>
              <a:gd name="T44" fmla="*/ 61 w 906"/>
              <a:gd name="T45" fmla="*/ 840 h 896"/>
              <a:gd name="T46" fmla="*/ 301 w 906"/>
              <a:gd name="T47" fmla="*/ 745 h 896"/>
              <a:gd name="T48" fmla="*/ 371 w 906"/>
              <a:gd name="T49" fmla="*/ 730 h 896"/>
              <a:gd name="T50" fmla="*/ 453 w 906"/>
              <a:gd name="T51" fmla="*/ 756 h 896"/>
              <a:gd name="T52" fmla="*/ 535 w 906"/>
              <a:gd name="T53" fmla="*/ 730 h 896"/>
              <a:gd name="T54" fmla="*/ 605 w 906"/>
              <a:gd name="T55" fmla="*/ 745 h 896"/>
              <a:gd name="T56" fmla="*/ 845 w 906"/>
              <a:gd name="T57" fmla="*/ 840 h 896"/>
              <a:gd name="T58" fmla="*/ 61 w 906"/>
              <a:gd name="T59" fmla="*/ 840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06" h="896">
                <a:moveTo>
                  <a:pt x="876" y="793"/>
                </a:moveTo>
                <a:cubicBezTo>
                  <a:pt x="870" y="790"/>
                  <a:pt x="768" y="723"/>
                  <a:pt x="616" y="690"/>
                </a:cubicBezTo>
                <a:cubicBezTo>
                  <a:pt x="672" y="619"/>
                  <a:pt x="708" y="524"/>
                  <a:pt x="723" y="461"/>
                </a:cubicBezTo>
                <a:cubicBezTo>
                  <a:pt x="744" y="374"/>
                  <a:pt x="736" y="202"/>
                  <a:pt x="652" y="95"/>
                </a:cubicBezTo>
                <a:cubicBezTo>
                  <a:pt x="603" y="33"/>
                  <a:pt x="534" y="0"/>
                  <a:pt x="453" y="0"/>
                </a:cubicBezTo>
                <a:cubicBezTo>
                  <a:pt x="372" y="0"/>
                  <a:pt x="303" y="33"/>
                  <a:pt x="254" y="95"/>
                </a:cubicBezTo>
                <a:cubicBezTo>
                  <a:pt x="170" y="202"/>
                  <a:pt x="162" y="374"/>
                  <a:pt x="183" y="461"/>
                </a:cubicBezTo>
                <a:cubicBezTo>
                  <a:pt x="198" y="524"/>
                  <a:pt x="234" y="619"/>
                  <a:pt x="290" y="690"/>
                </a:cubicBezTo>
                <a:cubicBezTo>
                  <a:pt x="138" y="723"/>
                  <a:pt x="36" y="790"/>
                  <a:pt x="30" y="793"/>
                </a:cubicBezTo>
                <a:cubicBezTo>
                  <a:pt x="9" y="807"/>
                  <a:pt x="0" y="833"/>
                  <a:pt x="7" y="856"/>
                </a:cubicBezTo>
                <a:cubicBezTo>
                  <a:pt x="15" y="880"/>
                  <a:pt x="36" y="896"/>
                  <a:pt x="61" y="896"/>
                </a:cubicBezTo>
                <a:cubicBezTo>
                  <a:pt x="845" y="896"/>
                  <a:pt x="845" y="896"/>
                  <a:pt x="845" y="896"/>
                </a:cubicBezTo>
                <a:cubicBezTo>
                  <a:pt x="870" y="896"/>
                  <a:pt x="891" y="880"/>
                  <a:pt x="899" y="856"/>
                </a:cubicBezTo>
                <a:cubicBezTo>
                  <a:pt x="906" y="833"/>
                  <a:pt x="897" y="807"/>
                  <a:pt x="876" y="793"/>
                </a:cubicBezTo>
                <a:close/>
                <a:moveTo>
                  <a:pt x="572" y="655"/>
                </a:moveTo>
                <a:cubicBezTo>
                  <a:pt x="563" y="667"/>
                  <a:pt x="563" y="667"/>
                  <a:pt x="563" y="667"/>
                </a:cubicBezTo>
                <a:cubicBezTo>
                  <a:pt x="497" y="743"/>
                  <a:pt x="409" y="743"/>
                  <a:pt x="343" y="667"/>
                </a:cubicBezTo>
                <a:cubicBezTo>
                  <a:pt x="334" y="655"/>
                  <a:pt x="334" y="655"/>
                  <a:pt x="334" y="655"/>
                </a:cubicBezTo>
                <a:cubicBezTo>
                  <a:pt x="256" y="556"/>
                  <a:pt x="217" y="426"/>
                  <a:pt x="234" y="301"/>
                </a:cubicBezTo>
                <a:cubicBezTo>
                  <a:pt x="249" y="181"/>
                  <a:pt x="317" y="56"/>
                  <a:pt x="453" y="56"/>
                </a:cubicBezTo>
                <a:cubicBezTo>
                  <a:pt x="589" y="56"/>
                  <a:pt x="657" y="181"/>
                  <a:pt x="672" y="301"/>
                </a:cubicBezTo>
                <a:cubicBezTo>
                  <a:pt x="689" y="426"/>
                  <a:pt x="651" y="556"/>
                  <a:pt x="572" y="655"/>
                </a:cubicBezTo>
                <a:close/>
                <a:moveTo>
                  <a:pt x="61" y="840"/>
                </a:moveTo>
                <a:cubicBezTo>
                  <a:pt x="65" y="837"/>
                  <a:pt x="160" y="775"/>
                  <a:pt x="301" y="745"/>
                </a:cubicBezTo>
                <a:cubicBezTo>
                  <a:pt x="371" y="730"/>
                  <a:pt x="371" y="730"/>
                  <a:pt x="371" y="730"/>
                </a:cubicBezTo>
                <a:cubicBezTo>
                  <a:pt x="396" y="746"/>
                  <a:pt x="423" y="756"/>
                  <a:pt x="453" y="756"/>
                </a:cubicBezTo>
                <a:cubicBezTo>
                  <a:pt x="483" y="756"/>
                  <a:pt x="510" y="746"/>
                  <a:pt x="535" y="730"/>
                </a:cubicBezTo>
                <a:cubicBezTo>
                  <a:pt x="605" y="745"/>
                  <a:pt x="605" y="745"/>
                  <a:pt x="605" y="745"/>
                </a:cubicBezTo>
                <a:cubicBezTo>
                  <a:pt x="745" y="775"/>
                  <a:pt x="840" y="836"/>
                  <a:pt x="845" y="840"/>
                </a:cubicBezTo>
                <a:lnTo>
                  <a:pt x="61" y="8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97" name="Freeform 15"/>
          <p:cNvSpPr>
            <a:spLocks noEditPoints="1"/>
          </p:cNvSpPr>
          <p:nvPr/>
        </p:nvSpPr>
        <p:spPr bwMode="auto">
          <a:xfrm>
            <a:off x="4754010" y="3961434"/>
            <a:ext cx="447469" cy="336076"/>
          </a:xfrm>
          <a:custGeom>
            <a:avLst/>
            <a:gdLst>
              <a:gd name="T0" fmla="*/ 573 w 696"/>
              <a:gd name="T1" fmla="*/ 13 h 522"/>
              <a:gd name="T2" fmla="*/ 154 w 696"/>
              <a:gd name="T3" fmla="*/ 0 h 522"/>
              <a:gd name="T4" fmla="*/ 13 w 696"/>
              <a:gd name="T5" fmla="*/ 123 h 522"/>
              <a:gd name="T6" fmla="*/ 11 w 696"/>
              <a:gd name="T7" fmla="*/ 183 h 522"/>
              <a:gd name="T8" fmla="*/ 348 w 696"/>
              <a:gd name="T9" fmla="*/ 522 h 522"/>
              <a:gd name="T10" fmla="*/ 685 w 696"/>
              <a:gd name="T11" fmla="*/ 183 h 522"/>
              <a:gd name="T12" fmla="*/ 683 w 696"/>
              <a:gd name="T13" fmla="*/ 123 h 522"/>
              <a:gd name="T14" fmla="*/ 300 w 696"/>
              <a:gd name="T15" fmla="*/ 152 h 522"/>
              <a:gd name="T16" fmla="*/ 396 w 696"/>
              <a:gd name="T17" fmla="*/ 152 h 522"/>
              <a:gd name="T18" fmla="*/ 424 w 696"/>
              <a:gd name="T19" fmla="*/ 48 h 522"/>
              <a:gd name="T20" fmla="*/ 413 w 696"/>
              <a:gd name="T21" fmla="*/ 138 h 522"/>
              <a:gd name="T22" fmla="*/ 283 w 696"/>
              <a:gd name="T23" fmla="*/ 138 h 522"/>
              <a:gd name="T24" fmla="*/ 272 w 696"/>
              <a:gd name="T25" fmla="*/ 48 h 522"/>
              <a:gd name="T26" fmla="*/ 283 w 696"/>
              <a:gd name="T27" fmla="*/ 138 h 522"/>
              <a:gd name="T28" fmla="*/ 348 w 696"/>
              <a:gd name="T29" fmla="*/ 445 h 522"/>
              <a:gd name="T30" fmla="*/ 402 w 696"/>
              <a:gd name="T31" fmla="*/ 174 h 522"/>
              <a:gd name="T32" fmla="*/ 531 w 696"/>
              <a:gd name="T33" fmla="*/ 174 h 522"/>
              <a:gd name="T34" fmla="*/ 424 w 696"/>
              <a:gd name="T35" fmla="*/ 174 h 522"/>
              <a:gd name="T36" fmla="*/ 484 w 696"/>
              <a:gd name="T37" fmla="*/ 108 h 522"/>
              <a:gd name="T38" fmla="*/ 430 w 696"/>
              <a:gd name="T39" fmla="*/ 152 h 522"/>
              <a:gd name="T40" fmla="*/ 527 w 696"/>
              <a:gd name="T41" fmla="*/ 44 h 522"/>
              <a:gd name="T42" fmla="*/ 450 w 696"/>
              <a:gd name="T43" fmla="*/ 44 h 522"/>
              <a:gd name="T44" fmla="*/ 300 w 696"/>
              <a:gd name="T45" fmla="*/ 44 h 522"/>
              <a:gd name="T46" fmla="*/ 348 w 696"/>
              <a:gd name="T47" fmla="*/ 84 h 522"/>
              <a:gd name="T48" fmla="*/ 169 w 696"/>
              <a:gd name="T49" fmla="*/ 44 h 522"/>
              <a:gd name="T50" fmla="*/ 211 w 696"/>
              <a:gd name="T51" fmla="*/ 78 h 522"/>
              <a:gd name="T52" fmla="*/ 266 w 696"/>
              <a:gd name="T53" fmla="*/ 152 h 522"/>
              <a:gd name="T54" fmla="*/ 212 w 696"/>
              <a:gd name="T55" fmla="*/ 108 h 522"/>
              <a:gd name="T56" fmla="*/ 325 w 696"/>
              <a:gd name="T57" fmla="*/ 441 h 522"/>
              <a:gd name="T58" fmla="*/ 272 w 696"/>
              <a:gd name="T59" fmla="*/ 174 h 522"/>
              <a:gd name="T60" fmla="*/ 62 w 696"/>
              <a:gd name="T61" fmla="*/ 174 h 522"/>
              <a:gd name="T62" fmla="*/ 276 w 696"/>
              <a:gd name="T63" fmla="*/ 402 h 522"/>
              <a:gd name="T64" fmla="*/ 634 w 696"/>
              <a:gd name="T65" fmla="*/ 174 h 522"/>
              <a:gd name="T66" fmla="*/ 556 w 696"/>
              <a:gd name="T67" fmla="*/ 174 h 522"/>
              <a:gd name="T68" fmla="*/ 501 w 696"/>
              <a:gd name="T69" fmla="*/ 94 h 522"/>
              <a:gd name="T70" fmla="*/ 651 w 696"/>
              <a:gd name="T71" fmla="*/ 152 h 522"/>
              <a:gd name="T72" fmla="*/ 145 w 696"/>
              <a:gd name="T73" fmla="*/ 52 h 522"/>
              <a:gd name="T74" fmla="*/ 137 w 696"/>
              <a:gd name="T75" fmla="*/ 152 h 522"/>
              <a:gd name="T76" fmla="*/ 145 w 696"/>
              <a:gd name="T77" fmla="*/ 52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96" h="522">
                <a:moveTo>
                  <a:pt x="683" y="123"/>
                </a:moveTo>
                <a:cubicBezTo>
                  <a:pt x="573" y="13"/>
                  <a:pt x="573" y="13"/>
                  <a:pt x="573" y="13"/>
                </a:cubicBezTo>
                <a:cubicBezTo>
                  <a:pt x="565" y="5"/>
                  <a:pt x="554" y="0"/>
                  <a:pt x="542" y="0"/>
                </a:cubicBezTo>
                <a:cubicBezTo>
                  <a:pt x="154" y="0"/>
                  <a:pt x="154" y="0"/>
                  <a:pt x="154" y="0"/>
                </a:cubicBezTo>
                <a:cubicBezTo>
                  <a:pt x="142" y="0"/>
                  <a:pt x="131" y="5"/>
                  <a:pt x="123" y="13"/>
                </a:cubicBezTo>
                <a:cubicBezTo>
                  <a:pt x="13" y="123"/>
                  <a:pt x="13" y="123"/>
                  <a:pt x="13" y="123"/>
                </a:cubicBezTo>
                <a:cubicBezTo>
                  <a:pt x="4" y="132"/>
                  <a:pt x="0" y="143"/>
                  <a:pt x="0" y="154"/>
                </a:cubicBezTo>
                <a:cubicBezTo>
                  <a:pt x="0" y="165"/>
                  <a:pt x="4" y="175"/>
                  <a:pt x="11" y="183"/>
                </a:cubicBezTo>
                <a:cubicBezTo>
                  <a:pt x="315" y="507"/>
                  <a:pt x="315" y="507"/>
                  <a:pt x="315" y="507"/>
                </a:cubicBezTo>
                <a:cubicBezTo>
                  <a:pt x="324" y="516"/>
                  <a:pt x="336" y="522"/>
                  <a:pt x="348" y="522"/>
                </a:cubicBezTo>
                <a:cubicBezTo>
                  <a:pt x="360" y="522"/>
                  <a:pt x="372" y="516"/>
                  <a:pt x="381" y="507"/>
                </a:cubicBezTo>
                <a:cubicBezTo>
                  <a:pt x="685" y="183"/>
                  <a:pt x="685" y="183"/>
                  <a:pt x="685" y="183"/>
                </a:cubicBezTo>
                <a:cubicBezTo>
                  <a:pt x="692" y="175"/>
                  <a:pt x="696" y="164"/>
                  <a:pt x="696" y="154"/>
                </a:cubicBezTo>
                <a:cubicBezTo>
                  <a:pt x="696" y="143"/>
                  <a:pt x="692" y="132"/>
                  <a:pt x="683" y="123"/>
                </a:cubicBezTo>
                <a:close/>
                <a:moveTo>
                  <a:pt x="396" y="152"/>
                </a:moveTo>
                <a:cubicBezTo>
                  <a:pt x="300" y="152"/>
                  <a:pt x="300" y="152"/>
                  <a:pt x="300" y="152"/>
                </a:cubicBezTo>
                <a:cubicBezTo>
                  <a:pt x="348" y="112"/>
                  <a:pt x="348" y="112"/>
                  <a:pt x="348" y="112"/>
                </a:cubicBezTo>
                <a:lnTo>
                  <a:pt x="396" y="152"/>
                </a:lnTo>
                <a:close/>
                <a:moveTo>
                  <a:pt x="365" y="98"/>
                </a:moveTo>
                <a:cubicBezTo>
                  <a:pt x="424" y="48"/>
                  <a:pt x="424" y="48"/>
                  <a:pt x="424" y="48"/>
                </a:cubicBezTo>
                <a:cubicBezTo>
                  <a:pt x="468" y="92"/>
                  <a:pt x="468" y="92"/>
                  <a:pt x="468" y="92"/>
                </a:cubicBezTo>
                <a:cubicBezTo>
                  <a:pt x="413" y="138"/>
                  <a:pt x="413" y="138"/>
                  <a:pt x="413" y="138"/>
                </a:cubicBezTo>
                <a:lnTo>
                  <a:pt x="365" y="98"/>
                </a:lnTo>
                <a:close/>
                <a:moveTo>
                  <a:pt x="283" y="138"/>
                </a:moveTo>
                <a:cubicBezTo>
                  <a:pt x="228" y="92"/>
                  <a:pt x="228" y="92"/>
                  <a:pt x="228" y="92"/>
                </a:cubicBezTo>
                <a:cubicBezTo>
                  <a:pt x="272" y="48"/>
                  <a:pt x="272" y="48"/>
                  <a:pt x="272" y="48"/>
                </a:cubicBezTo>
                <a:cubicBezTo>
                  <a:pt x="331" y="98"/>
                  <a:pt x="331" y="98"/>
                  <a:pt x="331" y="98"/>
                </a:cubicBezTo>
                <a:lnTo>
                  <a:pt x="283" y="138"/>
                </a:lnTo>
                <a:close/>
                <a:moveTo>
                  <a:pt x="402" y="174"/>
                </a:moveTo>
                <a:cubicBezTo>
                  <a:pt x="348" y="445"/>
                  <a:pt x="348" y="445"/>
                  <a:pt x="348" y="445"/>
                </a:cubicBezTo>
                <a:cubicBezTo>
                  <a:pt x="294" y="174"/>
                  <a:pt x="294" y="174"/>
                  <a:pt x="294" y="174"/>
                </a:cubicBezTo>
                <a:lnTo>
                  <a:pt x="402" y="174"/>
                </a:lnTo>
                <a:close/>
                <a:moveTo>
                  <a:pt x="424" y="174"/>
                </a:moveTo>
                <a:cubicBezTo>
                  <a:pt x="531" y="174"/>
                  <a:pt x="531" y="174"/>
                  <a:pt x="531" y="174"/>
                </a:cubicBezTo>
                <a:cubicBezTo>
                  <a:pt x="371" y="441"/>
                  <a:pt x="371" y="441"/>
                  <a:pt x="371" y="441"/>
                </a:cubicBezTo>
                <a:lnTo>
                  <a:pt x="424" y="174"/>
                </a:lnTo>
                <a:close/>
                <a:moveTo>
                  <a:pt x="430" y="152"/>
                </a:moveTo>
                <a:cubicBezTo>
                  <a:pt x="484" y="108"/>
                  <a:pt x="484" y="108"/>
                  <a:pt x="484" y="108"/>
                </a:cubicBezTo>
                <a:cubicBezTo>
                  <a:pt x="528" y="152"/>
                  <a:pt x="528" y="152"/>
                  <a:pt x="528" y="152"/>
                </a:cubicBezTo>
                <a:lnTo>
                  <a:pt x="430" y="152"/>
                </a:lnTo>
                <a:close/>
                <a:moveTo>
                  <a:pt x="450" y="44"/>
                </a:moveTo>
                <a:cubicBezTo>
                  <a:pt x="527" y="44"/>
                  <a:pt x="527" y="44"/>
                  <a:pt x="527" y="44"/>
                </a:cubicBezTo>
                <a:cubicBezTo>
                  <a:pt x="485" y="78"/>
                  <a:pt x="485" y="78"/>
                  <a:pt x="485" y="78"/>
                </a:cubicBezTo>
                <a:lnTo>
                  <a:pt x="450" y="44"/>
                </a:lnTo>
                <a:close/>
                <a:moveTo>
                  <a:pt x="348" y="84"/>
                </a:moveTo>
                <a:cubicBezTo>
                  <a:pt x="300" y="44"/>
                  <a:pt x="300" y="44"/>
                  <a:pt x="300" y="44"/>
                </a:cubicBezTo>
                <a:cubicBezTo>
                  <a:pt x="396" y="44"/>
                  <a:pt x="396" y="44"/>
                  <a:pt x="396" y="44"/>
                </a:cubicBezTo>
                <a:lnTo>
                  <a:pt x="348" y="84"/>
                </a:lnTo>
                <a:close/>
                <a:moveTo>
                  <a:pt x="211" y="78"/>
                </a:moveTo>
                <a:cubicBezTo>
                  <a:pt x="169" y="44"/>
                  <a:pt x="169" y="44"/>
                  <a:pt x="169" y="44"/>
                </a:cubicBezTo>
                <a:cubicBezTo>
                  <a:pt x="246" y="44"/>
                  <a:pt x="246" y="44"/>
                  <a:pt x="246" y="44"/>
                </a:cubicBezTo>
                <a:lnTo>
                  <a:pt x="211" y="78"/>
                </a:lnTo>
                <a:close/>
                <a:moveTo>
                  <a:pt x="212" y="108"/>
                </a:moveTo>
                <a:cubicBezTo>
                  <a:pt x="266" y="152"/>
                  <a:pt x="266" y="152"/>
                  <a:pt x="266" y="152"/>
                </a:cubicBezTo>
                <a:cubicBezTo>
                  <a:pt x="168" y="152"/>
                  <a:pt x="168" y="152"/>
                  <a:pt x="168" y="152"/>
                </a:cubicBezTo>
                <a:lnTo>
                  <a:pt x="212" y="108"/>
                </a:lnTo>
                <a:close/>
                <a:moveTo>
                  <a:pt x="272" y="174"/>
                </a:moveTo>
                <a:cubicBezTo>
                  <a:pt x="325" y="441"/>
                  <a:pt x="325" y="441"/>
                  <a:pt x="325" y="441"/>
                </a:cubicBezTo>
                <a:cubicBezTo>
                  <a:pt x="165" y="174"/>
                  <a:pt x="165" y="174"/>
                  <a:pt x="165" y="174"/>
                </a:cubicBezTo>
                <a:lnTo>
                  <a:pt x="272" y="174"/>
                </a:lnTo>
                <a:close/>
                <a:moveTo>
                  <a:pt x="276" y="402"/>
                </a:moveTo>
                <a:cubicBezTo>
                  <a:pt x="62" y="174"/>
                  <a:pt x="62" y="174"/>
                  <a:pt x="62" y="174"/>
                </a:cubicBezTo>
                <a:cubicBezTo>
                  <a:pt x="140" y="174"/>
                  <a:pt x="140" y="174"/>
                  <a:pt x="140" y="174"/>
                </a:cubicBezTo>
                <a:lnTo>
                  <a:pt x="276" y="402"/>
                </a:lnTo>
                <a:close/>
                <a:moveTo>
                  <a:pt x="556" y="174"/>
                </a:moveTo>
                <a:cubicBezTo>
                  <a:pt x="634" y="174"/>
                  <a:pt x="634" y="174"/>
                  <a:pt x="634" y="174"/>
                </a:cubicBezTo>
                <a:cubicBezTo>
                  <a:pt x="420" y="402"/>
                  <a:pt x="420" y="402"/>
                  <a:pt x="420" y="402"/>
                </a:cubicBezTo>
                <a:lnTo>
                  <a:pt x="556" y="174"/>
                </a:lnTo>
                <a:close/>
                <a:moveTo>
                  <a:pt x="559" y="152"/>
                </a:moveTo>
                <a:cubicBezTo>
                  <a:pt x="501" y="94"/>
                  <a:pt x="501" y="94"/>
                  <a:pt x="501" y="94"/>
                </a:cubicBezTo>
                <a:cubicBezTo>
                  <a:pt x="551" y="52"/>
                  <a:pt x="551" y="52"/>
                  <a:pt x="551" y="52"/>
                </a:cubicBezTo>
                <a:cubicBezTo>
                  <a:pt x="651" y="152"/>
                  <a:pt x="651" y="152"/>
                  <a:pt x="651" y="152"/>
                </a:cubicBezTo>
                <a:lnTo>
                  <a:pt x="559" y="152"/>
                </a:lnTo>
                <a:close/>
                <a:moveTo>
                  <a:pt x="145" y="52"/>
                </a:moveTo>
                <a:cubicBezTo>
                  <a:pt x="195" y="94"/>
                  <a:pt x="195" y="94"/>
                  <a:pt x="195" y="94"/>
                </a:cubicBezTo>
                <a:cubicBezTo>
                  <a:pt x="137" y="152"/>
                  <a:pt x="137" y="152"/>
                  <a:pt x="137" y="152"/>
                </a:cubicBezTo>
                <a:cubicBezTo>
                  <a:pt x="44" y="152"/>
                  <a:pt x="44" y="152"/>
                  <a:pt x="44" y="152"/>
                </a:cubicBezTo>
                <a:lnTo>
                  <a:pt x="145"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latin typeface="+mj-lt"/>
            </a:endParaRPr>
          </a:p>
        </p:txBody>
      </p:sp>
      <p:grpSp>
        <p:nvGrpSpPr>
          <p:cNvPr id="103" name="Group 102"/>
          <p:cNvGrpSpPr/>
          <p:nvPr/>
        </p:nvGrpSpPr>
        <p:grpSpPr>
          <a:xfrm>
            <a:off x="7022229" y="5233357"/>
            <a:ext cx="368348" cy="490063"/>
            <a:chOff x="3175" y="1588"/>
            <a:chExt cx="1643063" cy="2185987"/>
          </a:xfrm>
        </p:grpSpPr>
        <p:sp>
          <p:nvSpPr>
            <p:cNvPr id="101" name="Freeform 19"/>
            <p:cNvSpPr>
              <a:spLocks noEditPoints="1"/>
            </p:cNvSpPr>
            <p:nvPr/>
          </p:nvSpPr>
          <p:spPr bwMode="auto">
            <a:xfrm>
              <a:off x="3175" y="1588"/>
              <a:ext cx="1643063" cy="2185987"/>
            </a:xfrm>
            <a:custGeom>
              <a:avLst/>
              <a:gdLst>
                <a:gd name="T0" fmla="*/ 381 w 435"/>
                <a:gd name="T1" fmla="*/ 236 h 580"/>
                <a:gd name="T2" fmla="*/ 381 w 435"/>
                <a:gd name="T3" fmla="*/ 163 h 580"/>
                <a:gd name="T4" fmla="*/ 218 w 435"/>
                <a:gd name="T5" fmla="*/ 0 h 580"/>
                <a:gd name="T6" fmla="*/ 54 w 435"/>
                <a:gd name="T7" fmla="*/ 163 h 580"/>
                <a:gd name="T8" fmla="*/ 54 w 435"/>
                <a:gd name="T9" fmla="*/ 236 h 580"/>
                <a:gd name="T10" fmla="*/ 0 w 435"/>
                <a:gd name="T11" fmla="*/ 290 h 580"/>
                <a:gd name="T12" fmla="*/ 0 w 435"/>
                <a:gd name="T13" fmla="*/ 344 h 580"/>
                <a:gd name="T14" fmla="*/ 0 w 435"/>
                <a:gd name="T15" fmla="*/ 363 h 580"/>
                <a:gd name="T16" fmla="*/ 0 w 435"/>
                <a:gd name="T17" fmla="*/ 399 h 580"/>
                <a:gd name="T18" fmla="*/ 0 w 435"/>
                <a:gd name="T19" fmla="*/ 417 h 580"/>
                <a:gd name="T20" fmla="*/ 163 w 435"/>
                <a:gd name="T21" fmla="*/ 580 h 580"/>
                <a:gd name="T22" fmla="*/ 272 w 435"/>
                <a:gd name="T23" fmla="*/ 580 h 580"/>
                <a:gd name="T24" fmla="*/ 435 w 435"/>
                <a:gd name="T25" fmla="*/ 417 h 580"/>
                <a:gd name="T26" fmla="*/ 435 w 435"/>
                <a:gd name="T27" fmla="*/ 399 h 580"/>
                <a:gd name="T28" fmla="*/ 435 w 435"/>
                <a:gd name="T29" fmla="*/ 363 h 580"/>
                <a:gd name="T30" fmla="*/ 435 w 435"/>
                <a:gd name="T31" fmla="*/ 344 h 580"/>
                <a:gd name="T32" fmla="*/ 435 w 435"/>
                <a:gd name="T33" fmla="*/ 290 h 580"/>
                <a:gd name="T34" fmla="*/ 381 w 435"/>
                <a:gd name="T35" fmla="*/ 236 h 580"/>
                <a:gd name="T36" fmla="*/ 91 w 435"/>
                <a:gd name="T37" fmla="*/ 163 h 580"/>
                <a:gd name="T38" fmla="*/ 218 w 435"/>
                <a:gd name="T39" fmla="*/ 36 h 580"/>
                <a:gd name="T40" fmla="*/ 344 w 435"/>
                <a:gd name="T41" fmla="*/ 163 h 580"/>
                <a:gd name="T42" fmla="*/ 344 w 435"/>
                <a:gd name="T43" fmla="*/ 236 h 580"/>
                <a:gd name="T44" fmla="*/ 308 w 435"/>
                <a:gd name="T45" fmla="*/ 236 h 580"/>
                <a:gd name="T46" fmla="*/ 308 w 435"/>
                <a:gd name="T47" fmla="*/ 163 h 580"/>
                <a:gd name="T48" fmla="*/ 218 w 435"/>
                <a:gd name="T49" fmla="*/ 73 h 580"/>
                <a:gd name="T50" fmla="*/ 127 w 435"/>
                <a:gd name="T51" fmla="*/ 163 h 580"/>
                <a:gd name="T52" fmla="*/ 127 w 435"/>
                <a:gd name="T53" fmla="*/ 236 h 580"/>
                <a:gd name="T54" fmla="*/ 91 w 435"/>
                <a:gd name="T55" fmla="*/ 236 h 580"/>
                <a:gd name="T56" fmla="*/ 91 w 435"/>
                <a:gd name="T57" fmla="*/ 163 h 580"/>
                <a:gd name="T58" fmla="*/ 290 w 435"/>
                <a:gd name="T59" fmla="*/ 163 h 580"/>
                <a:gd name="T60" fmla="*/ 290 w 435"/>
                <a:gd name="T61" fmla="*/ 163 h 580"/>
                <a:gd name="T62" fmla="*/ 290 w 435"/>
                <a:gd name="T63" fmla="*/ 236 h 580"/>
                <a:gd name="T64" fmla="*/ 145 w 435"/>
                <a:gd name="T65" fmla="*/ 236 h 580"/>
                <a:gd name="T66" fmla="*/ 145 w 435"/>
                <a:gd name="T67" fmla="*/ 163 h 580"/>
                <a:gd name="T68" fmla="*/ 145 w 435"/>
                <a:gd name="T69" fmla="*/ 163 h 580"/>
                <a:gd name="T70" fmla="*/ 218 w 435"/>
                <a:gd name="T71" fmla="*/ 91 h 580"/>
                <a:gd name="T72" fmla="*/ 290 w 435"/>
                <a:gd name="T73" fmla="*/ 163 h 580"/>
                <a:gd name="T74" fmla="*/ 399 w 435"/>
                <a:gd name="T75" fmla="*/ 344 h 580"/>
                <a:gd name="T76" fmla="*/ 399 w 435"/>
                <a:gd name="T77" fmla="*/ 363 h 580"/>
                <a:gd name="T78" fmla="*/ 399 w 435"/>
                <a:gd name="T79" fmla="*/ 399 h 580"/>
                <a:gd name="T80" fmla="*/ 399 w 435"/>
                <a:gd name="T81" fmla="*/ 417 h 580"/>
                <a:gd name="T82" fmla="*/ 272 w 435"/>
                <a:gd name="T83" fmla="*/ 544 h 580"/>
                <a:gd name="T84" fmla="*/ 163 w 435"/>
                <a:gd name="T85" fmla="*/ 544 h 580"/>
                <a:gd name="T86" fmla="*/ 36 w 435"/>
                <a:gd name="T87" fmla="*/ 417 h 580"/>
                <a:gd name="T88" fmla="*/ 36 w 435"/>
                <a:gd name="T89" fmla="*/ 399 h 580"/>
                <a:gd name="T90" fmla="*/ 36 w 435"/>
                <a:gd name="T91" fmla="*/ 363 h 580"/>
                <a:gd name="T92" fmla="*/ 36 w 435"/>
                <a:gd name="T93" fmla="*/ 344 h 580"/>
                <a:gd name="T94" fmla="*/ 36 w 435"/>
                <a:gd name="T95" fmla="*/ 290 h 580"/>
                <a:gd name="T96" fmla="*/ 54 w 435"/>
                <a:gd name="T97" fmla="*/ 272 h 580"/>
                <a:gd name="T98" fmla="*/ 91 w 435"/>
                <a:gd name="T99" fmla="*/ 272 h 580"/>
                <a:gd name="T100" fmla="*/ 344 w 435"/>
                <a:gd name="T101" fmla="*/ 272 h 580"/>
                <a:gd name="T102" fmla="*/ 381 w 435"/>
                <a:gd name="T103" fmla="*/ 272 h 580"/>
                <a:gd name="T104" fmla="*/ 399 w 435"/>
                <a:gd name="T105" fmla="*/ 290 h 580"/>
                <a:gd name="T106" fmla="*/ 399 w 435"/>
                <a:gd name="T107" fmla="*/ 34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35" h="580">
                  <a:moveTo>
                    <a:pt x="381" y="236"/>
                  </a:moveTo>
                  <a:cubicBezTo>
                    <a:pt x="381" y="163"/>
                    <a:pt x="381" y="163"/>
                    <a:pt x="381" y="163"/>
                  </a:cubicBezTo>
                  <a:cubicBezTo>
                    <a:pt x="381" y="73"/>
                    <a:pt x="308" y="0"/>
                    <a:pt x="218" y="0"/>
                  </a:cubicBezTo>
                  <a:cubicBezTo>
                    <a:pt x="127" y="0"/>
                    <a:pt x="54" y="73"/>
                    <a:pt x="54" y="163"/>
                  </a:cubicBezTo>
                  <a:cubicBezTo>
                    <a:pt x="54" y="236"/>
                    <a:pt x="54" y="236"/>
                    <a:pt x="54" y="236"/>
                  </a:cubicBezTo>
                  <a:cubicBezTo>
                    <a:pt x="24" y="236"/>
                    <a:pt x="0" y="260"/>
                    <a:pt x="0" y="290"/>
                  </a:cubicBezTo>
                  <a:cubicBezTo>
                    <a:pt x="0" y="344"/>
                    <a:pt x="0" y="344"/>
                    <a:pt x="0" y="344"/>
                  </a:cubicBezTo>
                  <a:cubicBezTo>
                    <a:pt x="0" y="363"/>
                    <a:pt x="0" y="363"/>
                    <a:pt x="0" y="363"/>
                  </a:cubicBezTo>
                  <a:cubicBezTo>
                    <a:pt x="0" y="399"/>
                    <a:pt x="0" y="399"/>
                    <a:pt x="0" y="399"/>
                  </a:cubicBezTo>
                  <a:cubicBezTo>
                    <a:pt x="0" y="417"/>
                    <a:pt x="0" y="417"/>
                    <a:pt x="0" y="417"/>
                  </a:cubicBezTo>
                  <a:cubicBezTo>
                    <a:pt x="0" y="507"/>
                    <a:pt x="73" y="580"/>
                    <a:pt x="163" y="580"/>
                  </a:cubicBezTo>
                  <a:cubicBezTo>
                    <a:pt x="272" y="580"/>
                    <a:pt x="272" y="580"/>
                    <a:pt x="272" y="580"/>
                  </a:cubicBezTo>
                  <a:cubicBezTo>
                    <a:pt x="362" y="580"/>
                    <a:pt x="435" y="507"/>
                    <a:pt x="435" y="417"/>
                  </a:cubicBezTo>
                  <a:cubicBezTo>
                    <a:pt x="435" y="399"/>
                    <a:pt x="435" y="399"/>
                    <a:pt x="435" y="399"/>
                  </a:cubicBezTo>
                  <a:cubicBezTo>
                    <a:pt x="435" y="363"/>
                    <a:pt x="435" y="363"/>
                    <a:pt x="435" y="363"/>
                  </a:cubicBezTo>
                  <a:cubicBezTo>
                    <a:pt x="435" y="344"/>
                    <a:pt x="435" y="344"/>
                    <a:pt x="435" y="344"/>
                  </a:cubicBezTo>
                  <a:cubicBezTo>
                    <a:pt x="435" y="290"/>
                    <a:pt x="435" y="290"/>
                    <a:pt x="435" y="290"/>
                  </a:cubicBezTo>
                  <a:cubicBezTo>
                    <a:pt x="435" y="260"/>
                    <a:pt x="411" y="236"/>
                    <a:pt x="381" y="236"/>
                  </a:cubicBezTo>
                  <a:close/>
                  <a:moveTo>
                    <a:pt x="91" y="163"/>
                  </a:moveTo>
                  <a:cubicBezTo>
                    <a:pt x="91" y="93"/>
                    <a:pt x="147" y="36"/>
                    <a:pt x="218" y="36"/>
                  </a:cubicBezTo>
                  <a:cubicBezTo>
                    <a:pt x="288" y="36"/>
                    <a:pt x="344" y="93"/>
                    <a:pt x="344" y="163"/>
                  </a:cubicBezTo>
                  <a:cubicBezTo>
                    <a:pt x="344" y="236"/>
                    <a:pt x="344" y="236"/>
                    <a:pt x="344" y="236"/>
                  </a:cubicBezTo>
                  <a:cubicBezTo>
                    <a:pt x="308" y="236"/>
                    <a:pt x="308" y="236"/>
                    <a:pt x="308" y="236"/>
                  </a:cubicBezTo>
                  <a:cubicBezTo>
                    <a:pt x="308" y="163"/>
                    <a:pt x="308" y="163"/>
                    <a:pt x="308" y="163"/>
                  </a:cubicBezTo>
                  <a:cubicBezTo>
                    <a:pt x="308" y="113"/>
                    <a:pt x="268" y="73"/>
                    <a:pt x="218" y="73"/>
                  </a:cubicBezTo>
                  <a:cubicBezTo>
                    <a:pt x="167" y="73"/>
                    <a:pt x="127" y="113"/>
                    <a:pt x="127" y="163"/>
                  </a:cubicBezTo>
                  <a:cubicBezTo>
                    <a:pt x="127" y="236"/>
                    <a:pt x="127" y="236"/>
                    <a:pt x="127" y="236"/>
                  </a:cubicBezTo>
                  <a:cubicBezTo>
                    <a:pt x="91" y="236"/>
                    <a:pt x="91" y="236"/>
                    <a:pt x="91" y="236"/>
                  </a:cubicBezTo>
                  <a:lnTo>
                    <a:pt x="91" y="163"/>
                  </a:lnTo>
                  <a:close/>
                  <a:moveTo>
                    <a:pt x="290" y="163"/>
                  </a:moveTo>
                  <a:cubicBezTo>
                    <a:pt x="290" y="163"/>
                    <a:pt x="290" y="163"/>
                    <a:pt x="290" y="163"/>
                  </a:cubicBezTo>
                  <a:cubicBezTo>
                    <a:pt x="290" y="236"/>
                    <a:pt x="290" y="236"/>
                    <a:pt x="290" y="236"/>
                  </a:cubicBezTo>
                  <a:cubicBezTo>
                    <a:pt x="145" y="236"/>
                    <a:pt x="145" y="236"/>
                    <a:pt x="145" y="236"/>
                  </a:cubicBezTo>
                  <a:cubicBezTo>
                    <a:pt x="145" y="163"/>
                    <a:pt x="145" y="163"/>
                    <a:pt x="145" y="163"/>
                  </a:cubicBezTo>
                  <a:cubicBezTo>
                    <a:pt x="145" y="163"/>
                    <a:pt x="145" y="163"/>
                    <a:pt x="145" y="163"/>
                  </a:cubicBezTo>
                  <a:cubicBezTo>
                    <a:pt x="145" y="123"/>
                    <a:pt x="177" y="91"/>
                    <a:pt x="218" y="91"/>
                  </a:cubicBezTo>
                  <a:cubicBezTo>
                    <a:pt x="258" y="91"/>
                    <a:pt x="290" y="123"/>
                    <a:pt x="290" y="163"/>
                  </a:cubicBezTo>
                  <a:close/>
                  <a:moveTo>
                    <a:pt x="399" y="344"/>
                  </a:moveTo>
                  <a:cubicBezTo>
                    <a:pt x="399" y="363"/>
                    <a:pt x="399" y="363"/>
                    <a:pt x="399" y="363"/>
                  </a:cubicBezTo>
                  <a:cubicBezTo>
                    <a:pt x="399" y="399"/>
                    <a:pt x="399" y="399"/>
                    <a:pt x="399" y="399"/>
                  </a:cubicBezTo>
                  <a:cubicBezTo>
                    <a:pt x="399" y="417"/>
                    <a:pt x="399" y="417"/>
                    <a:pt x="399" y="417"/>
                  </a:cubicBezTo>
                  <a:cubicBezTo>
                    <a:pt x="399" y="487"/>
                    <a:pt x="342" y="544"/>
                    <a:pt x="272" y="544"/>
                  </a:cubicBezTo>
                  <a:cubicBezTo>
                    <a:pt x="163" y="544"/>
                    <a:pt x="163" y="544"/>
                    <a:pt x="163" y="544"/>
                  </a:cubicBezTo>
                  <a:cubicBezTo>
                    <a:pt x="93" y="544"/>
                    <a:pt x="36" y="487"/>
                    <a:pt x="36" y="417"/>
                  </a:cubicBezTo>
                  <a:cubicBezTo>
                    <a:pt x="36" y="399"/>
                    <a:pt x="36" y="399"/>
                    <a:pt x="36" y="399"/>
                  </a:cubicBezTo>
                  <a:cubicBezTo>
                    <a:pt x="36" y="363"/>
                    <a:pt x="36" y="363"/>
                    <a:pt x="36" y="363"/>
                  </a:cubicBezTo>
                  <a:cubicBezTo>
                    <a:pt x="36" y="344"/>
                    <a:pt x="36" y="344"/>
                    <a:pt x="36" y="344"/>
                  </a:cubicBezTo>
                  <a:cubicBezTo>
                    <a:pt x="36" y="290"/>
                    <a:pt x="36" y="290"/>
                    <a:pt x="36" y="290"/>
                  </a:cubicBezTo>
                  <a:cubicBezTo>
                    <a:pt x="36" y="280"/>
                    <a:pt x="44" y="272"/>
                    <a:pt x="54" y="272"/>
                  </a:cubicBezTo>
                  <a:cubicBezTo>
                    <a:pt x="66" y="272"/>
                    <a:pt x="79" y="272"/>
                    <a:pt x="91" y="272"/>
                  </a:cubicBezTo>
                  <a:cubicBezTo>
                    <a:pt x="344" y="272"/>
                    <a:pt x="344" y="272"/>
                    <a:pt x="344" y="272"/>
                  </a:cubicBezTo>
                  <a:cubicBezTo>
                    <a:pt x="356" y="272"/>
                    <a:pt x="369" y="272"/>
                    <a:pt x="381" y="272"/>
                  </a:cubicBezTo>
                  <a:cubicBezTo>
                    <a:pt x="391" y="272"/>
                    <a:pt x="399" y="280"/>
                    <a:pt x="399" y="290"/>
                  </a:cubicBezTo>
                  <a:lnTo>
                    <a:pt x="399" y="34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latin typeface="+mj-lt"/>
              </a:endParaRPr>
            </a:p>
          </p:txBody>
        </p:sp>
        <p:sp>
          <p:nvSpPr>
            <p:cNvPr id="102" name="Freeform 20"/>
            <p:cNvSpPr>
              <a:spLocks/>
            </p:cNvSpPr>
            <p:nvPr/>
          </p:nvSpPr>
          <p:spPr bwMode="auto">
            <a:xfrm>
              <a:off x="687388" y="1298575"/>
              <a:ext cx="274638" cy="411162"/>
            </a:xfrm>
            <a:custGeom>
              <a:avLst/>
              <a:gdLst>
                <a:gd name="T0" fmla="*/ 37 w 73"/>
                <a:gd name="T1" fmla="*/ 0 h 109"/>
                <a:gd name="T2" fmla="*/ 0 w 73"/>
                <a:gd name="T3" fmla="*/ 37 h 109"/>
                <a:gd name="T4" fmla="*/ 12 w 73"/>
                <a:gd name="T5" fmla="*/ 85 h 109"/>
                <a:gd name="T6" fmla="*/ 37 w 73"/>
                <a:gd name="T7" fmla="*/ 109 h 109"/>
                <a:gd name="T8" fmla="*/ 61 w 73"/>
                <a:gd name="T9" fmla="*/ 85 h 109"/>
                <a:gd name="T10" fmla="*/ 73 w 73"/>
                <a:gd name="T11" fmla="*/ 37 h 109"/>
                <a:gd name="T12" fmla="*/ 37 w 73"/>
                <a:gd name="T13" fmla="*/ 0 h 109"/>
              </a:gdLst>
              <a:ahLst/>
              <a:cxnLst>
                <a:cxn ang="0">
                  <a:pos x="T0" y="T1"/>
                </a:cxn>
                <a:cxn ang="0">
                  <a:pos x="T2" y="T3"/>
                </a:cxn>
                <a:cxn ang="0">
                  <a:pos x="T4" y="T5"/>
                </a:cxn>
                <a:cxn ang="0">
                  <a:pos x="T6" y="T7"/>
                </a:cxn>
                <a:cxn ang="0">
                  <a:pos x="T8" y="T9"/>
                </a:cxn>
                <a:cxn ang="0">
                  <a:pos x="T10" y="T11"/>
                </a:cxn>
                <a:cxn ang="0">
                  <a:pos x="T12" y="T13"/>
                </a:cxn>
              </a:cxnLst>
              <a:rect l="0" t="0" r="r" b="b"/>
              <a:pathLst>
                <a:path w="73" h="109">
                  <a:moveTo>
                    <a:pt x="37" y="0"/>
                  </a:moveTo>
                  <a:cubicBezTo>
                    <a:pt x="16" y="0"/>
                    <a:pt x="0" y="17"/>
                    <a:pt x="0" y="37"/>
                  </a:cubicBezTo>
                  <a:cubicBezTo>
                    <a:pt x="0" y="48"/>
                    <a:pt x="6" y="69"/>
                    <a:pt x="12" y="85"/>
                  </a:cubicBezTo>
                  <a:cubicBezTo>
                    <a:pt x="17" y="99"/>
                    <a:pt x="23" y="109"/>
                    <a:pt x="37" y="109"/>
                  </a:cubicBezTo>
                  <a:cubicBezTo>
                    <a:pt x="51" y="109"/>
                    <a:pt x="56" y="99"/>
                    <a:pt x="61" y="85"/>
                  </a:cubicBezTo>
                  <a:cubicBezTo>
                    <a:pt x="67" y="69"/>
                    <a:pt x="73" y="48"/>
                    <a:pt x="73" y="37"/>
                  </a:cubicBezTo>
                  <a:cubicBezTo>
                    <a:pt x="73" y="17"/>
                    <a:pt x="57" y="0"/>
                    <a:pt x="3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latin typeface="+mj-lt"/>
              </a:endParaRPr>
            </a:p>
          </p:txBody>
        </p:sp>
      </p:grpSp>
      <p:sp>
        <p:nvSpPr>
          <p:cNvPr id="47" name="Text Placeholder 1"/>
          <p:cNvSpPr txBox="1">
            <a:spLocks/>
          </p:cNvSpPr>
          <p:nvPr/>
        </p:nvSpPr>
        <p:spPr>
          <a:xfrm>
            <a:off x="553135" y="592429"/>
            <a:ext cx="10905239" cy="45461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pPr>
            <a:r>
              <a:rPr lang="en-US" b="1" dirty="0"/>
              <a:t>INFORMATION</a:t>
            </a:r>
          </a:p>
          <a:p>
            <a:pPr marL="0" indent="0" algn="ctr">
              <a:lnSpc>
                <a:spcPct val="100000"/>
              </a:lnSpc>
              <a:buNone/>
            </a:pPr>
            <a:endParaRPr lang="en-US" b="1" dirty="0">
              <a:solidFill>
                <a:schemeClr val="tx1">
                  <a:lumMod val="95000"/>
                  <a:lumOff val="5000"/>
                </a:schemeClr>
              </a:solidFill>
            </a:endParaRPr>
          </a:p>
        </p:txBody>
      </p:sp>
      <p:sp>
        <p:nvSpPr>
          <p:cNvPr id="65" name="Text Placeholder 32"/>
          <p:cNvSpPr txBox="1">
            <a:spLocks/>
          </p:cNvSpPr>
          <p:nvPr/>
        </p:nvSpPr>
        <p:spPr>
          <a:xfrm>
            <a:off x="3750332" y="1754790"/>
            <a:ext cx="1846027" cy="384053"/>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endParaRPr lang="en-US" sz="1600" b="1" dirty="0">
              <a:solidFill>
                <a:schemeClr val="tx1">
                  <a:lumMod val="65000"/>
                  <a:lumOff val="35000"/>
                </a:schemeClr>
              </a:solidFill>
              <a:latin typeface="+mj-lt"/>
            </a:endParaRPr>
          </a:p>
        </p:txBody>
      </p:sp>
      <p:sp>
        <p:nvSpPr>
          <p:cNvPr id="66" name="Text Placeholder 32"/>
          <p:cNvSpPr txBox="1">
            <a:spLocks/>
          </p:cNvSpPr>
          <p:nvPr/>
        </p:nvSpPr>
        <p:spPr>
          <a:xfrm>
            <a:off x="1515036" y="2821315"/>
            <a:ext cx="1846027" cy="30333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endParaRPr lang="en-US" sz="1600" b="1" dirty="0">
              <a:solidFill>
                <a:schemeClr val="tx1">
                  <a:lumMod val="65000"/>
                  <a:lumOff val="35000"/>
                </a:schemeClr>
              </a:solidFill>
              <a:latin typeface="+mj-lt"/>
            </a:endParaRPr>
          </a:p>
        </p:txBody>
      </p:sp>
      <p:sp>
        <p:nvSpPr>
          <p:cNvPr id="12" name="Text Placeholder 32"/>
          <p:cNvSpPr txBox="1">
            <a:spLocks/>
          </p:cNvSpPr>
          <p:nvPr/>
        </p:nvSpPr>
        <p:spPr>
          <a:xfrm>
            <a:off x="2253083" y="1493323"/>
            <a:ext cx="8164910" cy="392367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lvl="0" indent="0" algn="just" defTabSz="914400" fontAlgn="base">
              <a:lnSpc>
                <a:spcPct val="100000"/>
              </a:lnSpc>
              <a:spcBef>
                <a:spcPct val="0"/>
              </a:spcBef>
              <a:spcAft>
                <a:spcPct val="0"/>
              </a:spcAft>
              <a:buNone/>
            </a:pPr>
            <a:endParaRPr lang="en-US" b="1" dirty="0"/>
          </a:p>
          <a:p>
            <a:pPr algn="just" defTabSz="914400" fontAlgn="base">
              <a:lnSpc>
                <a:spcPct val="100000"/>
              </a:lnSpc>
              <a:spcBef>
                <a:spcPct val="0"/>
              </a:spcBef>
              <a:spcAft>
                <a:spcPct val="0"/>
              </a:spcAft>
            </a:pPr>
            <a:r>
              <a:rPr lang="en-US" sz="2000" dirty="0">
                <a:latin typeface="+mn-lt"/>
              </a:rPr>
              <a:t>Registration renewal (course selection) process for every student in </a:t>
            </a:r>
            <a:r>
              <a:rPr lang="tr-TR" sz="2000" dirty="0">
                <a:latin typeface="+mn-lt"/>
              </a:rPr>
              <a:t>1st </a:t>
            </a:r>
            <a:r>
              <a:rPr lang="tr-TR" sz="2000" dirty="0" err="1">
                <a:latin typeface="+mn-lt"/>
              </a:rPr>
              <a:t>grade</a:t>
            </a:r>
            <a:r>
              <a:rPr lang="tr-TR" sz="2000" dirty="0">
                <a:latin typeface="+mn-lt"/>
              </a:rPr>
              <a:t>, </a:t>
            </a:r>
            <a:r>
              <a:rPr lang="en-US" sz="2000" dirty="0">
                <a:latin typeface="+mn-lt"/>
              </a:rPr>
              <a:t>2nd grade, 3rd grade, 4th grade, in vocational schools and the students who extend school must be performed through the Student Affairs System (OIS) between</a:t>
            </a:r>
            <a:r>
              <a:rPr lang="en-US" sz="2000" b="1" dirty="0">
                <a:latin typeface="+mn-lt"/>
              </a:rPr>
              <a:t> 15 - 19 February 2021 </a:t>
            </a:r>
            <a:r>
              <a:rPr lang="en-US" sz="2000" dirty="0">
                <a:latin typeface="+mn-lt"/>
              </a:rPr>
              <a:t>to avoid loss of term</a:t>
            </a:r>
            <a:r>
              <a:rPr lang="en-US" sz="2000" b="1" dirty="0">
                <a:latin typeface="+mn-lt"/>
              </a:rPr>
              <a:t>, </a:t>
            </a:r>
            <a:r>
              <a:rPr lang="en-US" sz="2000" dirty="0">
                <a:latin typeface="+mn-lt"/>
              </a:rPr>
              <a:t>provided that they also fulfill their financial obligation.</a:t>
            </a:r>
          </a:p>
          <a:p>
            <a:pPr algn="just" defTabSz="914400" fontAlgn="base">
              <a:lnSpc>
                <a:spcPct val="100000"/>
              </a:lnSpc>
              <a:spcBef>
                <a:spcPct val="0"/>
              </a:spcBef>
              <a:spcAft>
                <a:spcPct val="0"/>
              </a:spcAft>
            </a:pPr>
            <a:endParaRPr lang="en-US" dirty="0">
              <a:latin typeface="+mj-lt"/>
            </a:endParaRPr>
          </a:p>
        </p:txBody>
      </p:sp>
    </p:spTree>
    <p:extLst>
      <p:ext uri="{BB962C8B-B14F-4D97-AF65-F5344CB8AC3E}">
        <p14:creationId xmlns:p14="http://schemas.microsoft.com/office/powerpoint/2010/main" val="25769912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up)">
                                      <p:cBhvr>
                                        <p:cTn id="11" dur="500"/>
                                        <p:tgtEl>
                                          <p:spTgt spid="11"/>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2" name="Rectangle 31"/>
          <p:cNvSpPr/>
          <p:nvPr/>
        </p:nvSpPr>
        <p:spPr>
          <a:xfrm>
            <a:off x="0" y="0"/>
            <a:ext cx="2835965" cy="6857999"/>
          </a:xfrm>
          <a:prstGeom prst="rect">
            <a:avLst/>
          </a:prstGeom>
          <a:solidFill>
            <a:schemeClr val="tx1">
              <a:lumMod val="65000"/>
              <a:lumOff val="35000"/>
              <a:alpha val="9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Text Placeholder 33"/>
          <p:cNvSpPr txBox="1">
            <a:spLocks/>
          </p:cNvSpPr>
          <p:nvPr/>
        </p:nvSpPr>
        <p:spPr>
          <a:xfrm>
            <a:off x="5741234" y="532601"/>
            <a:ext cx="4578358" cy="42312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None/>
            </a:pPr>
            <a:r>
              <a:rPr lang="tr-TR" sz="2400" b="1"/>
              <a:t>OİS </a:t>
            </a:r>
            <a:r>
              <a:rPr lang="tr-TR" sz="2400" b="1" dirty="0"/>
              <a:t>User </a:t>
            </a:r>
            <a:r>
              <a:rPr lang="en-US" sz="2400" b="1" dirty="0"/>
              <a:t>Login</a:t>
            </a:r>
          </a:p>
        </p:txBody>
      </p:sp>
      <p:sp>
        <p:nvSpPr>
          <p:cNvPr id="31" name="İçerik Yer Tutucusu 2"/>
          <p:cNvSpPr txBox="1">
            <a:spLocks/>
          </p:cNvSpPr>
          <p:nvPr/>
        </p:nvSpPr>
        <p:spPr>
          <a:xfrm>
            <a:off x="3762011" y="1275817"/>
            <a:ext cx="8121322" cy="435572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tr-TR" sz="1600" dirty="0">
              <a:solidFill>
                <a:schemeClr val="tx1">
                  <a:lumMod val="75000"/>
                  <a:lumOff val="25000"/>
                </a:schemeClr>
              </a:solidFill>
            </a:endParaRPr>
          </a:p>
          <a:p>
            <a:pPr marL="0" indent="0" algn="just">
              <a:buNone/>
            </a:pPr>
            <a:endParaRPr lang="tr-TR" sz="1600" dirty="0">
              <a:solidFill>
                <a:schemeClr val="tx1">
                  <a:lumMod val="75000"/>
                  <a:lumOff val="25000"/>
                </a:schemeClr>
              </a:solidFill>
            </a:endParaRPr>
          </a:p>
        </p:txBody>
      </p:sp>
      <p:sp>
        <p:nvSpPr>
          <p:cNvPr id="37" name="Text Placeholder 33"/>
          <p:cNvSpPr txBox="1">
            <a:spLocks/>
          </p:cNvSpPr>
          <p:nvPr/>
        </p:nvSpPr>
        <p:spPr>
          <a:xfrm>
            <a:off x="206375" y="584074"/>
            <a:ext cx="2757207" cy="58322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None/>
            </a:pPr>
            <a:r>
              <a:rPr lang="tr-TR" sz="2400" b="1" dirty="0">
                <a:solidFill>
                  <a:schemeClr val="bg1"/>
                </a:solidFill>
              </a:rPr>
              <a:t>OİS</a:t>
            </a:r>
            <a:endParaRPr lang="tr-TR" sz="2800" b="1" dirty="0">
              <a:solidFill>
                <a:schemeClr val="bg1"/>
              </a:solidFill>
            </a:endParaRPr>
          </a:p>
        </p:txBody>
      </p:sp>
      <p:cxnSp>
        <p:nvCxnSpPr>
          <p:cNvPr id="12" name="Straight Connector 14"/>
          <p:cNvCxnSpPr/>
          <p:nvPr/>
        </p:nvCxnSpPr>
        <p:spPr>
          <a:xfrm flipH="1">
            <a:off x="0" y="1115198"/>
            <a:ext cx="2580730" cy="384"/>
          </a:xfrm>
          <a:prstGeom prst="line">
            <a:avLst/>
          </a:prstGeom>
          <a:ln w="25400">
            <a:solidFill>
              <a:schemeClr val="bg1">
                <a:lumMod val="85000"/>
              </a:schemeClr>
            </a:solidFill>
            <a:prstDash val="solid"/>
            <a:headEnd type="oval"/>
          </a:ln>
        </p:spPr>
        <p:style>
          <a:lnRef idx="1">
            <a:schemeClr val="accent1"/>
          </a:lnRef>
          <a:fillRef idx="0">
            <a:schemeClr val="accent1"/>
          </a:fillRef>
          <a:effectRef idx="0">
            <a:schemeClr val="accent1"/>
          </a:effectRef>
          <a:fontRef idx="minor">
            <a:schemeClr val="tx1"/>
          </a:fontRef>
        </p:style>
      </p:cxnSp>
      <p:pic>
        <p:nvPicPr>
          <p:cNvPr id="8" name="Resim 7"/>
          <p:cNvPicPr>
            <a:picLocks noChangeAspect="1"/>
          </p:cNvPicPr>
          <p:nvPr/>
        </p:nvPicPr>
        <p:blipFill>
          <a:blip r:embed="rId4"/>
          <a:stretch>
            <a:fillRect/>
          </a:stretch>
        </p:blipFill>
        <p:spPr>
          <a:xfrm>
            <a:off x="8471741" y="6142718"/>
            <a:ext cx="1847850" cy="657225"/>
          </a:xfrm>
          <a:prstGeom prst="rect">
            <a:avLst/>
          </a:prstGeom>
        </p:spPr>
      </p:pic>
      <p:sp>
        <p:nvSpPr>
          <p:cNvPr id="2" name="Dikdörtgen 1"/>
          <p:cNvSpPr/>
          <p:nvPr/>
        </p:nvSpPr>
        <p:spPr>
          <a:xfrm>
            <a:off x="2835964" y="1435285"/>
            <a:ext cx="4104482" cy="1477328"/>
          </a:xfrm>
          <a:prstGeom prst="rect">
            <a:avLst/>
          </a:prstGeom>
        </p:spPr>
        <p:txBody>
          <a:bodyPr wrap="square">
            <a:spAutoFit/>
          </a:bodyPr>
          <a:lstStyle/>
          <a:p>
            <a:pPr algn="just"/>
            <a:r>
              <a:rPr lang="en-US" dirty="0"/>
              <a:t>You can log in to the system from </a:t>
            </a:r>
            <a:r>
              <a:rPr lang="en-US" dirty="0">
                <a:hlinkClick r:id="rId5"/>
              </a:rPr>
              <a:t>http://ois.beykoz.edu.tr</a:t>
            </a:r>
            <a:r>
              <a:rPr lang="tr-TR" dirty="0"/>
              <a:t> </a:t>
            </a:r>
            <a:r>
              <a:rPr lang="en-US" dirty="0"/>
              <a:t>or </a:t>
            </a:r>
            <a:r>
              <a:rPr lang="en-US" dirty="0">
                <a:hlinkClick r:id="rId6"/>
              </a:rPr>
              <a:t>www.beykoz.edu.tr</a:t>
            </a:r>
            <a:r>
              <a:rPr lang="en-US" dirty="0"/>
              <a:t>  homepage by clicking the OIS text in the menu of ‘Our Students.’ men</a:t>
            </a:r>
            <a:r>
              <a:rPr lang="tr-TR" dirty="0"/>
              <a:t>u</a:t>
            </a:r>
            <a:r>
              <a:rPr lang="en-US" dirty="0"/>
              <a:t>.</a:t>
            </a:r>
          </a:p>
        </p:txBody>
      </p:sp>
      <p:sp>
        <p:nvSpPr>
          <p:cNvPr id="3" name="Dikdörtgen 2"/>
          <p:cNvSpPr/>
          <p:nvPr/>
        </p:nvSpPr>
        <p:spPr>
          <a:xfrm>
            <a:off x="2835964" y="3332235"/>
            <a:ext cx="4314344" cy="2308324"/>
          </a:xfrm>
          <a:prstGeom prst="rect">
            <a:avLst/>
          </a:prstGeom>
        </p:spPr>
        <p:txBody>
          <a:bodyPr wrap="square">
            <a:spAutoFit/>
          </a:bodyPr>
          <a:lstStyle/>
          <a:p>
            <a:pPr algn="just"/>
            <a:r>
              <a:rPr lang="en-US" dirty="0"/>
              <a:t>You must enter your username as "name surname"</a:t>
            </a:r>
          </a:p>
          <a:p>
            <a:pPr algn="just"/>
            <a:r>
              <a:rPr lang="en-US" dirty="0"/>
              <a:t>combined and without using Turkish characters. Your password is provided in the first registration.</a:t>
            </a:r>
          </a:p>
          <a:p>
            <a:pPr algn="just"/>
            <a:r>
              <a:rPr lang="en-US" dirty="0"/>
              <a:t>If you do not remember your password, you can click the "Forgot My Password" link to receive your new password as an SMS.</a:t>
            </a:r>
          </a:p>
        </p:txBody>
      </p:sp>
      <p:pic>
        <p:nvPicPr>
          <p:cNvPr id="11" name="Resim 10">
            <a:extLst>
              <a:ext uri="{FF2B5EF4-FFF2-40B4-BE49-F238E27FC236}">
                <a16:creationId xmlns:a16="http://schemas.microsoft.com/office/drawing/2014/main" id="{0463D61D-6510-4A68-A28B-81F19E0313C8}"/>
              </a:ext>
            </a:extLst>
          </p:cNvPr>
          <p:cNvPicPr>
            <a:picLocks noChangeAspect="1"/>
          </p:cNvPicPr>
          <p:nvPr/>
        </p:nvPicPr>
        <p:blipFill>
          <a:blip r:embed="rId7"/>
          <a:stretch>
            <a:fillRect/>
          </a:stretch>
        </p:blipFill>
        <p:spPr>
          <a:xfrm>
            <a:off x="7749933" y="1435285"/>
            <a:ext cx="3533775" cy="3905250"/>
          </a:xfrm>
          <a:prstGeom prst="rect">
            <a:avLst/>
          </a:prstGeom>
        </p:spPr>
      </p:pic>
    </p:spTree>
    <p:extLst>
      <p:ext uri="{BB962C8B-B14F-4D97-AF65-F5344CB8AC3E}">
        <p14:creationId xmlns:p14="http://schemas.microsoft.com/office/powerpoint/2010/main" val="1348446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500"/>
                                        <p:tgtEl>
                                          <p:spTgt spid="37"/>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left)">
                                      <p:cBhvr>
                                        <p:cTn id="14" dur="500"/>
                                        <p:tgtEl>
                                          <p:spTgt spid="12"/>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500"/>
                                        <p:tgtEl>
                                          <p:spTgt spid="39"/>
                                        </p:tgtEl>
                                      </p:cBhvr>
                                    </p:animEffect>
                                  </p:childTnLst>
                                </p:cTn>
                              </p:par>
                              <p:par>
                                <p:cTn id="18" presetID="10" presetClass="entr" presetSubtype="0" fill="hold" grpId="0" nodeType="withEffect" nodePh="1">
                                  <p:stCondLst>
                                    <p:cond delay="0"/>
                                  </p:stCondLst>
                                  <p:endCondLst>
                                    <p:cond evt="begin" delay="0">
                                      <p:tn val="18"/>
                                    </p:cond>
                                  </p:endCondLst>
                                  <p:childTnLst>
                                    <p:set>
                                      <p:cBhvr>
                                        <p:cTn id="19" dur="1" fill="hold">
                                          <p:stCondLst>
                                            <p:cond delay="0"/>
                                          </p:stCondLst>
                                        </p:cTn>
                                        <p:tgtEl>
                                          <p:spTgt spid="31"/>
                                        </p:tgtEl>
                                        <p:attrNameLst>
                                          <p:attrName>style.visibility</p:attrName>
                                        </p:attrNameLst>
                                      </p:cBhvr>
                                      <p:to>
                                        <p:strVal val="visible"/>
                                      </p:to>
                                    </p:set>
                                    <p:animEffect transition="in" filter="fade">
                                      <p:cBhvr>
                                        <p:cTn id="2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9" grpId="0"/>
      <p:bldP spid="31" grpId="0"/>
      <p:bldP spid="37"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2" name="Rectangle 31"/>
          <p:cNvSpPr/>
          <p:nvPr/>
        </p:nvSpPr>
        <p:spPr>
          <a:xfrm>
            <a:off x="0" y="0"/>
            <a:ext cx="2835965" cy="6857999"/>
          </a:xfrm>
          <a:prstGeom prst="rect">
            <a:avLst/>
          </a:prstGeom>
          <a:solidFill>
            <a:schemeClr val="tx1">
              <a:lumMod val="65000"/>
              <a:lumOff val="35000"/>
              <a:alpha val="9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Text Placeholder 33"/>
          <p:cNvSpPr txBox="1">
            <a:spLocks/>
          </p:cNvSpPr>
          <p:nvPr/>
        </p:nvSpPr>
        <p:spPr>
          <a:xfrm>
            <a:off x="5065485" y="526909"/>
            <a:ext cx="4949372" cy="42312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endParaRPr lang="en-AU" sz="2400" b="1" dirty="0">
              <a:solidFill>
                <a:schemeClr val="tx1">
                  <a:lumMod val="65000"/>
                  <a:lumOff val="35000"/>
                </a:schemeClr>
              </a:solidFill>
              <a:latin typeface="+mn-lt"/>
            </a:endParaRPr>
          </a:p>
        </p:txBody>
      </p:sp>
      <p:sp>
        <p:nvSpPr>
          <p:cNvPr id="37" name="Text Placeholder 33"/>
          <p:cNvSpPr txBox="1">
            <a:spLocks/>
          </p:cNvSpPr>
          <p:nvPr/>
        </p:nvSpPr>
        <p:spPr>
          <a:xfrm>
            <a:off x="112546" y="588756"/>
            <a:ext cx="3020398" cy="42376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000" b="1" dirty="0">
                <a:solidFill>
                  <a:schemeClr val="bg1"/>
                </a:solidFill>
                <a:latin typeface="+mn-lt"/>
              </a:rPr>
              <a:t>OİS / </a:t>
            </a:r>
            <a:r>
              <a:rPr lang="tr-TR" sz="2000" b="1" dirty="0">
                <a:solidFill>
                  <a:schemeClr val="bg1"/>
                </a:solidFill>
              </a:rPr>
              <a:t>COURSE SELECTION</a:t>
            </a:r>
            <a:endParaRPr lang="en-AU" sz="2000" b="1" dirty="0">
              <a:solidFill>
                <a:schemeClr val="bg1"/>
              </a:solidFill>
            </a:endParaRPr>
          </a:p>
          <a:p>
            <a:pPr marL="0" indent="0">
              <a:buNone/>
            </a:pPr>
            <a:endParaRPr lang="en-AU" sz="2800" b="1" dirty="0">
              <a:solidFill>
                <a:schemeClr val="bg1"/>
              </a:solidFill>
              <a:latin typeface="+mn-lt"/>
            </a:endParaRPr>
          </a:p>
        </p:txBody>
      </p:sp>
      <p:cxnSp>
        <p:nvCxnSpPr>
          <p:cNvPr id="12" name="Straight Connector 14"/>
          <p:cNvCxnSpPr/>
          <p:nvPr/>
        </p:nvCxnSpPr>
        <p:spPr>
          <a:xfrm flipH="1">
            <a:off x="0" y="1115198"/>
            <a:ext cx="2580730" cy="384"/>
          </a:xfrm>
          <a:prstGeom prst="line">
            <a:avLst/>
          </a:prstGeom>
          <a:ln w="25400">
            <a:solidFill>
              <a:schemeClr val="bg1">
                <a:lumMod val="85000"/>
              </a:schemeClr>
            </a:solidFill>
            <a:prstDash val="solid"/>
            <a:headEnd type="oval"/>
          </a:ln>
        </p:spPr>
        <p:style>
          <a:lnRef idx="1">
            <a:schemeClr val="accent1"/>
          </a:lnRef>
          <a:fillRef idx="0">
            <a:schemeClr val="accent1"/>
          </a:fillRef>
          <a:effectRef idx="0">
            <a:schemeClr val="accent1"/>
          </a:effectRef>
          <a:fontRef idx="minor">
            <a:schemeClr val="tx1"/>
          </a:fontRef>
        </p:style>
      </p:cxnSp>
      <p:sp>
        <p:nvSpPr>
          <p:cNvPr id="2" name="Dikdörtgen 1"/>
          <p:cNvSpPr/>
          <p:nvPr/>
        </p:nvSpPr>
        <p:spPr>
          <a:xfrm>
            <a:off x="3984807" y="1000934"/>
            <a:ext cx="6096000" cy="1200329"/>
          </a:xfrm>
          <a:prstGeom prst="rect">
            <a:avLst/>
          </a:prstGeom>
        </p:spPr>
        <p:txBody>
          <a:bodyPr>
            <a:spAutoFit/>
          </a:bodyPr>
          <a:lstStyle/>
          <a:p>
            <a:pPr algn="just"/>
            <a:r>
              <a:rPr lang="en-US" dirty="0"/>
              <a:t>After logging in with your username and password, click on the </a:t>
            </a:r>
            <a:r>
              <a:rPr lang="en-US" b="1" dirty="0"/>
              <a:t>Course Selection </a:t>
            </a:r>
            <a:r>
              <a:rPr lang="en-US" dirty="0"/>
              <a:t>screen on the first icon. Again, you can see and check all the courses you have previously taken or have to take from the </a:t>
            </a:r>
            <a:r>
              <a:rPr lang="en-US" b="1" dirty="0"/>
              <a:t>Slots </a:t>
            </a:r>
            <a:r>
              <a:rPr lang="en-US" dirty="0"/>
              <a:t>in this icon.</a:t>
            </a:r>
            <a:endParaRPr lang="tr-TR" dirty="0"/>
          </a:p>
        </p:txBody>
      </p:sp>
      <p:pic>
        <p:nvPicPr>
          <p:cNvPr id="8" name="Resim 7">
            <a:extLst>
              <a:ext uri="{FF2B5EF4-FFF2-40B4-BE49-F238E27FC236}">
                <a16:creationId xmlns:a16="http://schemas.microsoft.com/office/drawing/2014/main" id="{CDDE94C9-299D-4FD5-9102-E4081AC783C5}"/>
              </a:ext>
            </a:extLst>
          </p:cNvPr>
          <p:cNvPicPr>
            <a:picLocks noChangeAspect="1"/>
          </p:cNvPicPr>
          <p:nvPr/>
        </p:nvPicPr>
        <p:blipFill>
          <a:blip r:embed="rId4"/>
          <a:stretch>
            <a:fillRect/>
          </a:stretch>
        </p:blipFill>
        <p:spPr>
          <a:xfrm>
            <a:off x="5276225" y="2585271"/>
            <a:ext cx="3493020" cy="2518518"/>
          </a:xfrm>
          <a:prstGeom prst="rect">
            <a:avLst/>
          </a:prstGeom>
        </p:spPr>
      </p:pic>
    </p:spTree>
    <p:extLst>
      <p:ext uri="{BB962C8B-B14F-4D97-AF65-F5344CB8AC3E}">
        <p14:creationId xmlns:p14="http://schemas.microsoft.com/office/powerpoint/2010/main" val="349095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500"/>
                                        <p:tgtEl>
                                          <p:spTgt spid="37"/>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left)">
                                      <p:cBhvr>
                                        <p:cTn id="14" dur="500"/>
                                        <p:tgtEl>
                                          <p:spTgt spid="12"/>
                                        </p:tgtEl>
                                      </p:cBhvr>
                                    </p:animEffect>
                                  </p:childTnLst>
                                </p:cTn>
                              </p:par>
                              <p:par>
                                <p:cTn id="15" presetID="10" presetClass="entr" presetSubtype="0" fill="hold" grpId="0" nodeType="withEffect" nodePh="1">
                                  <p:stCondLst>
                                    <p:cond delay="0"/>
                                  </p:stCondLst>
                                  <p:endCondLst>
                                    <p:cond evt="begin" delay="0">
                                      <p:tn val="15"/>
                                    </p:cond>
                                  </p:endCondLst>
                                  <p:childTnLst>
                                    <p:set>
                                      <p:cBhvr>
                                        <p:cTn id="16" dur="1" fill="hold">
                                          <p:stCondLst>
                                            <p:cond delay="0"/>
                                          </p:stCondLst>
                                        </p:cTn>
                                        <p:tgtEl>
                                          <p:spTgt spid="39"/>
                                        </p:tgtEl>
                                        <p:attrNameLst>
                                          <p:attrName>style.visibility</p:attrName>
                                        </p:attrNameLst>
                                      </p:cBhvr>
                                      <p:to>
                                        <p:strVal val="visible"/>
                                      </p:to>
                                    </p:set>
                                    <p:animEffect transition="in" filter="fade">
                                      <p:cBhvr>
                                        <p:cTn id="1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9" grpId="0"/>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2" name="Rectangle 31"/>
          <p:cNvSpPr/>
          <p:nvPr/>
        </p:nvSpPr>
        <p:spPr>
          <a:xfrm>
            <a:off x="0" y="0"/>
            <a:ext cx="2835965" cy="6857999"/>
          </a:xfrm>
          <a:prstGeom prst="rect">
            <a:avLst/>
          </a:prstGeom>
          <a:solidFill>
            <a:schemeClr val="tx1">
              <a:lumMod val="65000"/>
              <a:lumOff val="35000"/>
              <a:alpha val="9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Text Placeholder 33"/>
          <p:cNvSpPr txBox="1">
            <a:spLocks/>
          </p:cNvSpPr>
          <p:nvPr/>
        </p:nvSpPr>
        <p:spPr>
          <a:xfrm>
            <a:off x="5065485" y="526909"/>
            <a:ext cx="4949372" cy="42312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endParaRPr lang="es-ES" sz="2400" b="1" dirty="0">
              <a:solidFill>
                <a:schemeClr val="tx1">
                  <a:lumMod val="65000"/>
                  <a:lumOff val="35000"/>
                </a:schemeClr>
              </a:solidFill>
              <a:latin typeface="+mn-lt"/>
            </a:endParaRPr>
          </a:p>
        </p:txBody>
      </p:sp>
      <p:cxnSp>
        <p:nvCxnSpPr>
          <p:cNvPr id="12" name="Straight Connector 14"/>
          <p:cNvCxnSpPr/>
          <p:nvPr/>
        </p:nvCxnSpPr>
        <p:spPr>
          <a:xfrm flipH="1">
            <a:off x="0" y="1070227"/>
            <a:ext cx="2580730" cy="384"/>
          </a:xfrm>
          <a:prstGeom prst="line">
            <a:avLst/>
          </a:prstGeom>
          <a:ln w="25400">
            <a:solidFill>
              <a:schemeClr val="bg1">
                <a:lumMod val="85000"/>
              </a:schemeClr>
            </a:solidFill>
            <a:prstDash val="solid"/>
            <a:headEnd type="oval"/>
          </a:ln>
        </p:spPr>
        <p:style>
          <a:lnRef idx="1">
            <a:schemeClr val="accent1"/>
          </a:lnRef>
          <a:fillRef idx="0">
            <a:schemeClr val="accent1"/>
          </a:fillRef>
          <a:effectRef idx="0">
            <a:schemeClr val="accent1"/>
          </a:effectRef>
          <a:fontRef idx="minor">
            <a:schemeClr val="tx1"/>
          </a:fontRef>
        </p:style>
      </p:cxnSp>
      <p:sp>
        <p:nvSpPr>
          <p:cNvPr id="2" name="Dikdörtgen 1"/>
          <p:cNvSpPr/>
          <p:nvPr/>
        </p:nvSpPr>
        <p:spPr>
          <a:xfrm>
            <a:off x="3274205" y="796868"/>
            <a:ext cx="8317282" cy="1477328"/>
          </a:xfrm>
          <a:prstGeom prst="rect">
            <a:avLst/>
          </a:prstGeom>
        </p:spPr>
        <p:txBody>
          <a:bodyPr wrap="square">
            <a:spAutoFit/>
          </a:bodyPr>
          <a:lstStyle/>
          <a:p>
            <a:pPr algn="just"/>
            <a:r>
              <a:rPr lang="en-US" dirty="0"/>
              <a:t>After the student has selected all the courses to which she / he will be registered to, she / he clicks on the </a:t>
            </a:r>
            <a:r>
              <a:rPr lang="en-US" b="1" dirty="0"/>
              <a:t>Send to Advisor Approval </a:t>
            </a:r>
            <a:r>
              <a:rPr lang="en-US" dirty="0"/>
              <a:t>button for the advisor approval of course registrations. After submission, it appears as </a:t>
            </a:r>
            <a:r>
              <a:rPr lang="en-US" b="1" dirty="0"/>
              <a:t>Advisor Approval Status: Pending.</a:t>
            </a:r>
          </a:p>
          <a:p>
            <a:pPr algn="just"/>
            <a:r>
              <a:rPr lang="en-US" b="1" dirty="0"/>
              <a:t>Advisor Approval Status </a:t>
            </a:r>
            <a:r>
              <a:rPr lang="en-US" dirty="0"/>
              <a:t>of the student approved by the course registration advisor then changes to </a:t>
            </a:r>
            <a:r>
              <a:rPr lang="en-US" b="1" dirty="0"/>
              <a:t>Approved</a:t>
            </a:r>
            <a:r>
              <a:rPr lang="en-US" dirty="0"/>
              <a:t> and the student is </a:t>
            </a:r>
            <a:r>
              <a:rPr lang="tr-TR"/>
              <a:t>registered</a:t>
            </a:r>
            <a:r>
              <a:rPr lang="en-US"/>
              <a:t> </a:t>
            </a:r>
            <a:r>
              <a:rPr lang="en-US" dirty="0"/>
              <a:t>in classes.</a:t>
            </a:r>
          </a:p>
        </p:txBody>
      </p:sp>
      <p:sp>
        <p:nvSpPr>
          <p:cNvPr id="14" name="Text Placeholder 33"/>
          <p:cNvSpPr txBox="1">
            <a:spLocks/>
          </p:cNvSpPr>
          <p:nvPr/>
        </p:nvSpPr>
        <p:spPr>
          <a:xfrm>
            <a:off x="112546" y="588756"/>
            <a:ext cx="3020398" cy="42376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000" b="1" dirty="0">
                <a:solidFill>
                  <a:schemeClr val="bg1"/>
                </a:solidFill>
                <a:latin typeface="+mn-lt"/>
              </a:rPr>
              <a:t>OİS / </a:t>
            </a:r>
            <a:r>
              <a:rPr lang="tr-TR" sz="2000" b="1" dirty="0">
                <a:solidFill>
                  <a:schemeClr val="bg1"/>
                </a:solidFill>
              </a:rPr>
              <a:t>COURSE SELECTION</a:t>
            </a:r>
            <a:endParaRPr lang="en-AU" sz="2000" b="1" dirty="0">
              <a:solidFill>
                <a:schemeClr val="bg1"/>
              </a:solidFill>
            </a:endParaRPr>
          </a:p>
          <a:p>
            <a:pPr marL="0" indent="0">
              <a:buNone/>
            </a:pPr>
            <a:endParaRPr lang="en-AU" sz="2800" b="1" dirty="0">
              <a:solidFill>
                <a:schemeClr val="bg1"/>
              </a:solidFill>
              <a:latin typeface="+mn-lt"/>
            </a:endParaRPr>
          </a:p>
        </p:txBody>
      </p:sp>
      <p:pic>
        <p:nvPicPr>
          <p:cNvPr id="8" name="Resim 7">
            <a:extLst>
              <a:ext uri="{FF2B5EF4-FFF2-40B4-BE49-F238E27FC236}">
                <a16:creationId xmlns:a16="http://schemas.microsoft.com/office/drawing/2014/main" id="{E180C380-88EA-499D-88BA-5CE28D72F954}"/>
              </a:ext>
            </a:extLst>
          </p:cNvPr>
          <p:cNvPicPr>
            <a:picLocks noChangeAspect="1"/>
          </p:cNvPicPr>
          <p:nvPr/>
        </p:nvPicPr>
        <p:blipFill>
          <a:blip r:embed="rId4"/>
          <a:stretch>
            <a:fillRect/>
          </a:stretch>
        </p:blipFill>
        <p:spPr>
          <a:xfrm>
            <a:off x="3456482" y="2729301"/>
            <a:ext cx="8162443" cy="2757099"/>
          </a:xfrm>
          <a:prstGeom prst="rect">
            <a:avLst/>
          </a:prstGeom>
        </p:spPr>
      </p:pic>
    </p:spTree>
    <p:extLst>
      <p:ext uri="{BB962C8B-B14F-4D97-AF65-F5344CB8AC3E}">
        <p14:creationId xmlns:p14="http://schemas.microsoft.com/office/powerpoint/2010/main" val="714355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10" presetClass="entr" presetSubtype="0" fill="hold" grpId="0" nodeType="withEffect" nodePh="1">
                                  <p:stCondLst>
                                    <p:cond delay="0"/>
                                  </p:stCondLst>
                                  <p:endCondLst>
                                    <p:cond evt="begin" delay="0">
                                      <p:tn val="12"/>
                                    </p:cond>
                                  </p:endCondLst>
                                  <p:childTnLst>
                                    <p:set>
                                      <p:cBhvr>
                                        <p:cTn id="13" dur="1" fill="hold">
                                          <p:stCondLst>
                                            <p:cond delay="0"/>
                                          </p:stCondLst>
                                        </p:cTn>
                                        <p:tgtEl>
                                          <p:spTgt spid="39"/>
                                        </p:tgtEl>
                                        <p:attrNameLst>
                                          <p:attrName>style.visibility</p:attrName>
                                        </p:attrNameLst>
                                      </p:cBhvr>
                                      <p:to>
                                        <p:strVal val="visible"/>
                                      </p:to>
                                    </p:set>
                                    <p:animEffect transition="in" filter="fade">
                                      <p:cBhvr>
                                        <p:cTn id="14" dur="500"/>
                                        <p:tgtEl>
                                          <p:spTgt spid="3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9"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2" name="Rectangle 31"/>
          <p:cNvSpPr/>
          <p:nvPr/>
        </p:nvSpPr>
        <p:spPr>
          <a:xfrm>
            <a:off x="0" y="0"/>
            <a:ext cx="2835965" cy="6857999"/>
          </a:xfrm>
          <a:prstGeom prst="rect">
            <a:avLst/>
          </a:prstGeom>
          <a:solidFill>
            <a:schemeClr val="tx1">
              <a:lumMod val="65000"/>
              <a:lumOff val="35000"/>
              <a:alpha val="9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12" name="Straight Connector 14"/>
          <p:cNvCxnSpPr/>
          <p:nvPr/>
        </p:nvCxnSpPr>
        <p:spPr>
          <a:xfrm flipH="1">
            <a:off x="0" y="1115198"/>
            <a:ext cx="2580730" cy="384"/>
          </a:xfrm>
          <a:prstGeom prst="line">
            <a:avLst/>
          </a:prstGeom>
          <a:ln w="25400">
            <a:solidFill>
              <a:schemeClr val="bg1">
                <a:lumMod val="85000"/>
              </a:schemeClr>
            </a:solidFill>
            <a:prstDash val="solid"/>
            <a:headEnd type="oval"/>
          </a:ln>
        </p:spPr>
        <p:style>
          <a:lnRef idx="1">
            <a:schemeClr val="accent1"/>
          </a:lnRef>
          <a:fillRef idx="0">
            <a:schemeClr val="accent1"/>
          </a:fillRef>
          <a:effectRef idx="0">
            <a:schemeClr val="accent1"/>
          </a:effectRef>
          <a:fontRef idx="minor">
            <a:schemeClr val="tx1"/>
          </a:fontRef>
        </p:style>
      </p:cxnSp>
      <p:sp>
        <p:nvSpPr>
          <p:cNvPr id="2" name="Dikdörtgen 1"/>
          <p:cNvSpPr/>
          <p:nvPr/>
        </p:nvSpPr>
        <p:spPr>
          <a:xfrm>
            <a:off x="2835965" y="427458"/>
            <a:ext cx="8931314" cy="2031325"/>
          </a:xfrm>
          <a:prstGeom prst="rect">
            <a:avLst/>
          </a:prstGeom>
        </p:spPr>
        <p:txBody>
          <a:bodyPr wrap="square">
            <a:spAutoFit/>
          </a:bodyPr>
          <a:lstStyle/>
          <a:p>
            <a:pPr algn="just"/>
            <a:r>
              <a:rPr lang="en-US" b="1" dirty="0"/>
              <a:t>Our students who extend their school in Vocational School; </a:t>
            </a:r>
            <a:r>
              <a:rPr lang="en-US" dirty="0"/>
              <a:t>From the Course Selection screen, they can see all the courses they failed or could not be taken before. When they mark the courses they want to choose, they will be able to see how many credits they have chosen and their prices. They must make the payment to the Financial Affairs Directorate by clicking "Save", enter the OIS again and </a:t>
            </a:r>
            <a:r>
              <a:rPr lang="en-US" u="sng" dirty="0"/>
              <a:t>absolutely</a:t>
            </a:r>
            <a:r>
              <a:rPr lang="en-US" dirty="0"/>
              <a:t> send their courses to the approval of the advisor. Thus, final registration for the courses will be made.</a:t>
            </a:r>
          </a:p>
          <a:p>
            <a:pPr algn="just"/>
            <a:endParaRPr lang="en-US" dirty="0">
              <a:solidFill>
                <a:srgbClr val="FF0000"/>
              </a:solidFill>
            </a:endParaRPr>
          </a:p>
        </p:txBody>
      </p:sp>
      <p:sp>
        <p:nvSpPr>
          <p:cNvPr id="11" name="Text Placeholder 33"/>
          <p:cNvSpPr txBox="1">
            <a:spLocks/>
          </p:cNvSpPr>
          <p:nvPr/>
        </p:nvSpPr>
        <p:spPr>
          <a:xfrm>
            <a:off x="0" y="588756"/>
            <a:ext cx="3132944" cy="34377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000" b="1" dirty="0">
                <a:solidFill>
                  <a:schemeClr val="bg1"/>
                </a:solidFill>
                <a:latin typeface="+mn-lt"/>
              </a:rPr>
              <a:t>OİS / </a:t>
            </a:r>
            <a:r>
              <a:rPr lang="tr-TR" sz="2000" b="1" dirty="0">
                <a:solidFill>
                  <a:schemeClr val="bg1"/>
                </a:solidFill>
              </a:rPr>
              <a:t>COURSE SELECTION</a:t>
            </a:r>
            <a:endParaRPr lang="en-AU" sz="2000" b="1" dirty="0">
              <a:solidFill>
                <a:schemeClr val="bg1"/>
              </a:solidFill>
            </a:endParaRPr>
          </a:p>
          <a:p>
            <a:pPr marL="0" indent="0">
              <a:buNone/>
            </a:pPr>
            <a:endParaRPr lang="en-AU" sz="2800" b="1" dirty="0">
              <a:solidFill>
                <a:schemeClr val="bg1"/>
              </a:solidFill>
              <a:latin typeface="+mn-lt"/>
            </a:endParaRPr>
          </a:p>
        </p:txBody>
      </p:sp>
      <p:pic>
        <p:nvPicPr>
          <p:cNvPr id="7" name="Resim 6">
            <a:extLst>
              <a:ext uri="{FF2B5EF4-FFF2-40B4-BE49-F238E27FC236}">
                <a16:creationId xmlns:a16="http://schemas.microsoft.com/office/drawing/2014/main" id="{F89B26A2-E884-4870-B950-5FBC42CE9ECD}"/>
              </a:ext>
            </a:extLst>
          </p:cNvPr>
          <p:cNvPicPr>
            <a:picLocks noChangeAspect="1"/>
          </p:cNvPicPr>
          <p:nvPr/>
        </p:nvPicPr>
        <p:blipFill>
          <a:blip r:embed="rId4"/>
          <a:stretch>
            <a:fillRect/>
          </a:stretch>
        </p:blipFill>
        <p:spPr>
          <a:xfrm>
            <a:off x="3188234" y="2620081"/>
            <a:ext cx="8226776" cy="2821349"/>
          </a:xfrm>
          <a:prstGeom prst="rect">
            <a:avLst/>
          </a:prstGeom>
        </p:spPr>
      </p:pic>
    </p:spTree>
    <p:extLst>
      <p:ext uri="{BB962C8B-B14F-4D97-AF65-F5344CB8AC3E}">
        <p14:creationId xmlns:p14="http://schemas.microsoft.com/office/powerpoint/2010/main" val="2924822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0"/>
            <a:ext cx="2835965" cy="6857999"/>
          </a:xfrm>
          <a:prstGeom prst="rect">
            <a:avLst/>
          </a:prstGeom>
          <a:solidFill>
            <a:schemeClr val="tx1">
              <a:lumMod val="65000"/>
              <a:lumOff val="35000"/>
              <a:alpha val="9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12" name="Straight Connector 14"/>
          <p:cNvCxnSpPr/>
          <p:nvPr/>
        </p:nvCxnSpPr>
        <p:spPr>
          <a:xfrm flipH="1">
            <a:off x="0" y="1115198"/>
            <a:ext cx="2580730" cy="384"/>
          </a:xfrm>
          <a:prstGeom prst="line">
            <a:avLst/>
          </a:prstGeom>
          <a:ln w="25400">
            <a:solidFill>
              <a:schemeClr val="bg1">
                <a:lumMod val="85000"/>
              </a:schemeClr>
            </a:solidFill>
            <a:prstDash val="solid"/>
            <a:headEnd type="oval"/>
          </a:ln>
        </p:spPr>
        <p:style>
          <a:lnRef idx="1">
            <a:schemeClr val="accent1"/>
          </a:lnRef>
          <a:fillRef idx="0">
            <a:schemeClr val="accent1"/>
          </a:fillRef>
          <a:effectRef idx="0">
            <a:schemeClr val="accent1"/>
          </a:effectRef>
          <a:fontRef idx="minor">
            <a:schemeClr val="tx1"/>
          </a:fontRef>
        </p:style>
      </p:cxnSp>
      <p:sp>
        <p:nvSpPr>
          <p:cNvPr id="11" name="Text Placeholder 33"/>
          <p:cNvSpPr txBox="1">
            <a:spLocks/>
          </p:cNvSpPr>
          <p:nvPr/>
        </p:nvSpPr>
        <p:spPr>
          <a:xfrm>
            <a:off x="112546" y="588756"/>
            <a:ext cx="3020398" cy="42376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000" b="1" dirty="0">
                <a:solidFill>
                  <a:schemeClr val="bg1"/>
                </a:solidFill>
                <a:latin typeface="+mn-lt"/>
              </a:rPr>
              <a:t>OİS / </a:t>
            </a:r>
            <a:r>
              <a:rPr lang="tr-TR" sz="2000" b="1" dirty="0">
                <a:solidFill>
                  <a:schemeClr val="bg1"/>
                </a:solidFill>
              </a:rPr>
              <a:t>COURSE SELECTION</a:t>
            </a:r>
            <a:endParaRPr lang="en-AU" sz="2000" b="1" dirty="0">
              <a:solidFill>
                <a:schemeClr val="bg1"/>
              </a:solidFill>
            </a:endParaRPr>
          </a:p>
          <a:p>
            <a:pPr marL="0" indent="0">
              <a:buNone/>
            </a:pPr>
            <a:endParaRPr lang="en-AU" sz="2800" b="1" dirty="0">
              <a:solidFill>
                <a:schemeClr val="bg1"/>
              </a:solidFill>
              <a:latin typeface="+mn-lt"/>
            </a:endParaRPr>
          </a:p>
        </p:txBody>
      </p:sp>
      <p:sp>
        <p:nvSpPr>
          <p:cNvPr id="3" name="Dikdörtgen 2"/>
          <p:cNvSpPr/>
          <p:nvPr/>
        </p:nvSpPr>
        <p:spPr>
          <a:xfrm>
            <a:off x="2835964" y="54266"/>
            <a:ext cx="9066225" cy="646331"/>
          </a:xfrm>
          <a:prstGeom prst="rect">
            <a:avLst/>
          </a:prstGeom>
        </p:spPr>
        <p:txBody>
          <a:bodyPr wrap="square">
            <a:spAutoFit/>
          </a:bodyPr>
          <a:lstStyle/>
          <a:p>
            <a:pPr algn="just"/>
            <a:r>
              <a:rPr lang="tr-TR" sz="3600" b="1" dirty="0"/>
              <a:t>RULES</a:t>
            </a:r>
          </a:p>
        </p:txBody>
      </p:sp>
      <p:sp>
        <p:nvSpPr>
          <p:cNvPr id="5" name="Dikdörtgen 4"/>
          <p:cNvSpPr/>
          <p:nvPr/>
        </p:nvSpPr>
        <p:spPr>
          <a:xfrm>
            <a:off x="2835963" y="608833"/>
            <a:ext cx="9066226" cy="6186309"/>
          </a:xfrm>
          <a:prstGeom prst="rect">
            <a:avLst/>
          </a:prstGeom>
        </p:spPr>
        <p:txBody>
          <a:bodyPr wrap="square">
            <a:spAutoFit/>
          </a:bodyPr>
          <a:lstStyle/>
          <a:p>
            <a:pPr marL="285750" indent="-285750">
              <a:buFont typeface="Arial" panose="020B0604020202020204" pitchFamily="34" charset="0"/>
              <a:buChar char="•"/>
            </a:pPr>
            <a:r>
              <a:rPr lang="en-US" dirty="0"/>
              <a:t>According to the </a:t>
            </a:r>
            <a:r>
              <a:rPr lang="en-US" dirty="0" err="1"/>
              <a:t>Beykoz</a:t>
            </a:r>
            <a:r>
              <a:rPr lang="en-US" dirty="0"/>
              <a:t> University Bachelor and Associate Degree Education Regulation </a:t>
            </a:r>
            <a:r>
              <a:rPr lang="en-US" b="1" dirty="0"/>
              <a:t>ARTICLE 20 "Student workload and course taking conditions"</a:t>
            </a:r>
          </a:p>
          <a:p>
            <a:r>
              <a:rPr lang="en-US" b="1" dirty="0"/>
              <a:t>	I. </a:t>
            </a:r>
            <a:r>
              <a:rPr lang="en-US" dirty="0"/>
              <a:t>Students with a GPA of 1.79 out of 4.00 or less, can take up to 30 ECTS,</a:t>
            </a:r>
          </a:p>
          <a:p>
            <a:r>
              <a:rPr lang="en-US" b="1" dirty="0"/>
              <a:t>	II. </a:t>
            </a:r>
            <a:r>
              <a:rPr lang="en-US" dirty="0"/>
              <a:t>Students with a GPA between 1.80-2.49 over 4.00 can take up to 36 ECTS,</a:t>
            </a:r>
          </a:p>
          <a:p>
            <a:r>
              <a:rPr lang="en-US" b="1" dirty="0"/>
              <a:t>	III. </a:t>
            </a:r>
            <a:r>
              <a:rPr lang="en-US" dirty="0"/>
              <a:t>Students with a GPA of 2.50 out of 4.00 or above, can take up to 42 ECTS,</a:t>
            </a:r>
          </a:p>
          <a:p>
            <a:r>
              <a:rPr lang="en-US" b="1" dirty="0"/>
              <a:t>	IV. </a:t>
            </a:r>
            <a:r>
              <a:rPr lang="en-US" dirty="0"/>
              <a:t>Graduating students can take courses from lower and / or upper semesters can 	take up to 42 ECTS regardless of their cumulative grade point average, provided that 	they do not exceed the maximum workload.</a:t>
            </a:r>
          </a:p>
          <a:p>
            <a:endParaRPr lang="en-US" dirty="0"/>
          </a:p>
          <a:p>
            <a:pPr marL="285750" indent="-285750">
              <a:buFont typeface="Arial" panose="020B0604020202020204" pitchFamily="34" charset="0"/>
              <a:buChar char="•"/>
            </a:pPr>
            <a:r>
              <a:rPr lang="en-US" dirty="0"/>
              <a:t>Students can only choose 1 course from the University's Competence and General Education courses (Elective Course Pools). The course to be selected should not be one of the compulsory courses taken before.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 they wish, students can take the courses they have been successful in the fall semester to raise their grade point averages. The higher grade of the course (s) taken is recorded in their transcript.</a:t>
            </a:r>
          </a:p>
          <a:p>
            <a:pPr marL="285750" indent="-285750">
              <a:buFont typeface="Arial" panose="020B0604020202020204" pitchFamily="34" charset="0"/>
              <a:buChar char="•"/>
            </a:pPr>
            <a:endParaRPr lang="tr-TR" dirty="0"/>
          </a:p>
          <a:p>
            <a:endParaRPr lang="tr-TR" dirty="0"/>
          </a:p>
          <a:p>
            <a:endParaRPr lang="tr-TR" dirty="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4153753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0"/>
            <a:ext cx="2835965" cy="6857999"/>
          </a:xfrm>
          <a:prstGeom prst="rect">
            <a:avLst/>
          </a:prstGeom>
          <a:solidFill>
            <a:schemeClr val="tx1">
              <a:lumMod val="65000"/>
              <a:lumOff val="35000"/>
              <a:alpha val="9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12" name="Straight Connector 14"/>
          <p:cNvCxnSpPr/>
          <p:nvPr/>
        </p:nvCxnSpPr>
        <p:spPr>
          <a:xfrm flipH="1">
            <a:off x="0" y="1115198"/>
            <a:ext cx="2580730" cy="384"/>
          </a:xfrm>
          <a:prstGeom prst="line">
            <a:avLst/>
          </a:prstGeom>
          <a:ln w="25400">
            <a:solidFill>
              <a:schemeClr val="bg1">
                <a:lumMod val="85000"/>
              </a:schemeClr>
            </a:solidFill>
            <a:prstDash val="solid"/>
            <a:headEnd type="oval"/>
          </a:ln>
        </p:spPr>
        <p:style>
          <a:lnRef idx="1">
            <a:schemeClr val="accent1"/>
          </a:lnRef>
          <a:fillRef idx="0">
            <a:schemeClr val="accent1"/>
          </a:fillRef>
          <a:effectRef idx="0">
            <a:schemeClr val="accent1"/>
          </a:effectRef>
          <a:fontRef idx="minor">
            <a:schemeClr val="tx1"/>
          </a:fontRef>
        </p:style>
      </p:cxnSp>
      <p:sp>
        <p:nvSpPr>
          <p:cNvPr id="11" name="Text Placeholder 33"/>
          <p:cNvSpPr txBox="1">
            <a:spLocks/>
          </p:cNvSpPr>
          <p:nvPr/>
        </p:nvSpPr>
        <p:spPr>
          <a:xfrm>
            <a:off x="112546" y="588756"/>
            <a:ext cx="3020398" cy="423761"/>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000" b="1" dirty="0">
                <a:solidFill>
                  <a:schemeClr val="bg1"/>
                </a:solidFill>
                <a:latin typeface="+mn-lt"/>
              </a:rPr>
              <a:t>OİS </a:t>
            </a:r>
            <a:r>
              <a:rPr lang="tr-TR" sz="2400" b="1" dirty="0">
                <a:solidFill>
                  <a:schemeClr val="bg1"/>
                </a:solidFill>
                <a:latin typeface="+mn-lt"/>
              </a:rPr>
              <a:t>/</a:t>
            </a:r>
            <a:r>
              <a:rPr lang="tr-TR" sz="2000" b="1" dirty="0">
                <a:solidFill>
                  <a:schemeClr val="bg1"/>
                </a:solidFill>
              </a:rPr>
              <a:t>COURSE SELECTION</a:t>
            </a:r>
            <a:endParaRPr lang="en-AU" sz="2400" b="1" dirty="0">
              <a:solidFill>
                <a:schemeClr val="bg1"/>
              </a:solidFill>
            </a:endParaRPr>
          </a:p>
          <a:p>
            <a:pPr marL="0" indent="0">
              <a:buNone/>
            </a:pPr>
            <a:endParaRPr lang="en-AU" sz="2800" b="1" dirty="0">
              <a:solidFill>
                <a:schemeClr val="bg1"/>
              </a:solidFill>
              <a:latin typeface="+mn-lt"/>
            </a:endParaRPr>
          </a:p>
        </p:txBody>
      </p:sp>
      <p:sp>
        <p:nvSpPr>
          <p:cNvPr id="3" name="Dikdörtgen 2"/>
          <p:cNvSpPr/>
          <p:nvPr/>
        </p:nvSpPr>
        <p:spPr>
          <a:xfrm>
            <a:off x="2812774" y="63887"/>
            <a:ext cx="9066225" cy="584775"/>
          </a:xfrm>
          <a:prstGeom prst="rect">
            <a:avLst/>
          </a:prstGeom>
        </p:spPr>
        <p:txBody>
          <a:bodyPr wrap="square">
            <a:spAutoFit/>
          </a:bodyPr>
          <a:lstStyle/>
          <a:p>
            <a:pPr algn="just"/>
            <a:r>
              <a:rPr lang="tr-TR" sz="3200" b="1" dirty="0"/>
              <a:t>RULES</a:t>
            </a:r>
          </a:p>
        </p:txBody>
      </p:sp>
      <p:sp>
        <p:nvSpPr>
          <p:cNvPr id="5" name="Dikdörtgen 4"/>
          <p:cNvSpPr/>
          <p:nvPr/>
        </p:nvSpPr>
        <p:spPr>
          <a:xfrm>
            <a:off x="2812774" y="570276"/>
            <a:ext cx="8676482" cy="5909310"/>
          </a:xfrm>
          <a:prstGeom prst="rect">
            <a:avLst/>
          </a:prstGeom>
        </p:spPr>
        <p:txBody>
          <a:bodyPr wrap="square">
            <a:spAutoFit/>
          </a:bodyPr>
          <a:lstStyle/>
          <a:p>
            <a:endParaRPr lang="en-US" dirty="0"/>
          </a:p>
          <a:p>
            <a:pPr marL="285750" indent="-285750" algn="just">
              <a:buFont typeface="Arial" panose="020B0604020202020204" pitchFamily="34" charset="0"/>
              <a:buChar char="•"/>
            </a:pPr>
            <a:r>
              <a:rPr lang="en-US" dirty="0"/>
              <a:t>In order to choose the </a:t>
            </a:r>
            <a:r>
              <a:rPr lang="en-US" b="1" dirty="0"/>
              <a:t>"Practice Training in the Workplace" </a:t>
            </a:r>
            <a:r>
              <a:rPr lang="en-US" dirty="0"/>
              <a:t>course;</a:t>
            </a:r>
            <a:endParaRPr lang="tr-TR" dirty="0"/>
          </a:p>
          <a:p>
            <a:pPr marL="285750" indent="-285750" algn="just">
              <a:buFont typeface="Arial" panose="020B0604020202020204" pitchFamily="34" charset="0"/>
              <a:buChar char="•"/>
            </a:pPr>
            <a:endParaRPr lang="tr-TR" dirty="0"/>
          </a:p>
          <a:p>
            <a:pPr marL="285750" indent="-285750" algn="just">
              <a:buFont typeface="Arial" panose="020B0604020202020204" pitchFamily="34" charset="0"/>
              <a:buChar char="•"/>
            </a:pPr>
            <a:endParaRPr lang="en-US" dirty="0"/>
          </a:p>
          <a:p>
            <a:pPr marL="901700" indent="-88900" algn="just">
              <a:buFont typeface="Wingdings" panose="05000000000000000000" pitchFamily="2" charset="2"/>
              <a:buChar char="§"/>
            </a:pPr>
            <a:r>
              <a:rPr lang="en-US" dirty="0"/>
              <a:t>The GPA must be 1.50 and above.</a:t>
            </a:r>
          </a:p>
          <a:p>
            <a:pPr marL="901700" indent="-88900" algn="just">
              <a:buFont typeface="Wingdings" panose="05000000000000000000" pitchFamily="2" charset="2"/>
              <a:buChar char="§"/>
            </a:pPr>
            <a:endParaRPr lang="en-US" dirty="0"/>
          </a:p>
          <a:p>
            <a:pPr marL="901700" indent="-88900" algn="just">
              <a:buFont typeface="Wingdings" panose="05000000000000000000" pitchFamily="2" charset="2"/>
              <a:buChar char="§"/>
            </a:pPr>
            <a:r>
              <a:rPr lang="en-US" dirty="0"/>
              <a:t>The student should not be subject to disciplinary punishment (suspension) during the semester of practical training.</a:t>
            </a:r>
          </a:p>
          <a:p>
            <a:pPr marL="901700" indent="-88900" algn="just">
              <a:buFont typeface="Wingdings" panose="05000000000000000000" pitchFamily="2" charset="2"/>
              <a:buChar char="§"/>
            </a:pPr>
            <a:endParaRPr lang="en-US" dirty="0"/>
          </a:p>
          <a:p>
            <a:pPr marL="901700" indent="-88900" algn="just">
              <a:buFont typeface="Wingdings" panose="05000000000000000000" pitchFamily="2" charset="2"/>
              <a:buChar char="§"/>
            </a:pPr>
            <a:r>
              <a:rPr lang="en-US" dirty="0"/>
              <a:t>  The maximum number of courses missed or not taken at all should be 2, and students who have more than 2 courses must first complete the courses they have taken before, failed or could not take. Graduating students can take courses up to 42 ECTS regardless of the number of courses they have failed due to absenteeism or have not taken at all.</a:t>
            </a:r>
            <a:endParaRPr lang="tr-TR"/>
          </a:p>
          <a:p>
            <a:pPr marL="812800" algn="just"/>
            <a:endParaRPr lang="en-US" dirty="0"/>
          </a:p>
          <a:p>
            <a:pPr marL="901700" indent="-88900" algn="just">
              <a:buFont typeface="Wingdings" panose="05000000000000000000" pitchFamily="2" charset="2"/>
              <a:buChar char="§"/>
            </a:pPr>
            <a:r>
              <a:rPr lang="en-US" dirty="0"/>
              <a:t>  Failed courses that do not require attendance are automatically assigned in the system and there will be a «Delete Course» button next to the courses. The student will be able to choose the Practice Training in the Workplace course</a:t>
            </a:r>
            <a:r>
              <a:rPr lang="en-US" b="1" dirty="0"/>
              <a:t> if the student meets the workload and course taking conditions. </a:t>
            </a:r>
            <a:r>
              <a:rPr lang="en-US" dirty="0"/>
              <a:t>If the ECTS credits are not enough, they will be able to select the Practice Training in Workplace Practice by deleting the automatically assigned courses.</a:t>
            </a:r>
          </a:p>
        </p:txBody>
      </p:sp>
    </p:spTree>
    <p:extLst>
      <p:ext uri="{BB962C8B-B14F-4D97-AF65-F5344CB8AC3E}">
        <p14:creationId xmlns:p14="http://schemas.microsoft.com/office/powerpoint/2010/main" val="377259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1"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16&quot;&gt;&lt;property id=&quot;20148&quot; value=&quot;5&quot;/&gt;&lt;property id=&quot;20300&quot; value=&quot;Slide 1&quot;/&gt;&lt;property id=&quot;20307&quot; value=&quot;256&quot;/&gt;&lt;/object&gt;&lt;object type=&quot;3&quot; unique_id=&quot;32749&quot;&gt;&lt;property id=&quot;20148&quot; value=&quot;5&quot;/&gt;&lt;property id=&quot;20300&quot; value=&quot;Slide 3&quot;/&gt;&lt;property id=&quot;20307&quot; value=&quot;322&quot;/&gt;&lt;/object&gt;&lt;object type=&quot;3&quot; unique_id=&quot;35976&quot;&gt;&lt;property id=&quot;20148&quot; value=&quot;5&quot;/&gt;&lt;property id=&quot;20300&quot; value=&quot;Slide 2&quot;/&gt;&lt;property id=&quot;20307&quot; value=&quot;330&quot;/&gt;&lt;/object&gt;&lt;object type=&quot;3&quot; unique_id=&quot;48799&quot;&gt;&lt;property id=&quot;20148&quot; value=&quot;5&quot;/&gt;&lt;property id=&quot;20300&quot; value=&quot;Slide 4&quot;/&gt;&lt;property id=&quot;20307&quot; value=&quot;404&quot;/&gt;&lt;/object&gt;&lt;object type=&quot;3&quot; unique_id=&quot;49444&quot;&gt;&lt;property id=&quot;20148&quot; value=&quot;5&quot;/&gt;&lt;property id=&quot;20300&quot; value=&quot;Slide 5&quot;/&gt;&lt;property id=&quot;20307&quot; value=&quot;407&quot;/&gt;&lt;/object&gt;&lt;object type=&quot;3&quot; unique_id=&quot;49445&quot;&gt;&lt;property id=&quot;20148&quot; value=&quot;5&quot;/&gt;&lt;property id=&quot;20300&quot; value=&quot;Slide 6&quot;/&gt;&lt;property id=&quot;20307&quot; value=&quot;408&quot;/&gt;&lt;/object&gt;&lt;object type=&quot;3&quot; unique_id=&quot;59914&quot;&gt;&lt;property id=&quot;20148&quot; value=&quot;5&quot;/&gt;&lt;property id=&quot;20300&quot; value=&quot;Slide 7&quot;/&gt;&lt;property id=&quot;20307&quot; value=&quot;410&quot;/&gt;&lt;/object&gt;&lt;object type=&quot;3&quot; unique_id=&quot;59915&quot;&gt;&lt;property id=&quot;20148&quot; value=&quot;5&quot;/&gt;&lt;property id=&quot;20300&quot; value=&quot;Slide 8&quot;/&gt;&lt;property id=&quot;20307&quot; value=&quot;411&quot;/&gt;&lt;/object&gt;&lt;/object&gt;&lt;/object&gt;&lt;/database&gt;"/>
  <p:tag name="SECTOMILLISECCONVERTED" val="1"/>
</p:tagLst>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2488</TotalTime>
  <Words>809</Words>
  <Application>Microsoft Office PowerPoint</Application>
  <PresentationFormat>Geniş ekran</PresentationFormat>
  <Paragraphs>53</Paragraphs>
  <Slides>8</Slides>
  <Notes>6</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Calibri Light</vt:lpstr>
      <vt:lpstr>Lato</vt:lpstr>
      <vt:lpstr>Neris Thin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Melike Tümen</dc:creator>
  <cp:lastModifiedBy>Tahsin İşçioğlu</cp:lastModifiedBy>
  <cp:revision>262</cp:revision>
  <dcterms:created xsi:type="dcterms:W3CDTF">2017-01-03T10:34:28Z</dcterms:created>
  <dcterms:modified xsi:type="dcterms:W3CDTF">2021-02-12T12:03:45Z</dcterms:modified>
</cp:coreProperties>
</file>