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0"/>
  </p:notesMasterIdLst>
  <p:sldIdLst>
    <p:sldId id="256" r:id="rId2"/>
    <p:sldId id="330" r:id="rId3"/>
    <p:sldId id="322" r:id="rId4"/>
    <p:sldId id="404" r:id="rId5"/>
    <p:sldId id="407" r:id="rId6"/>
    <p:sldId id="408" r:id="rId7"/>
    <p:sldId id="410" r:id="rId8"/>
    <p:sldId id="411" r:id="rId9"/>
  </p:sldIdLst>
  <p:sldSz cx="12192000" cy="6858000"/>
  <p:notesSz cx="6858000" cy="9144000"/>
  <p:custDataLst>
    <p:tags r:id="rId11"/>
  </p:custDataLst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0000"/>
    <a:srgbClr val="47050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E8034E78-7F5D-4C2E-B375-FC64B27BC917}" styleName="Koyu Stil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EC20E35-A176-4012-BC5E-935CFFF8708E}" styleName="Orta Stil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Açık Stil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Açık Stil 1 - Vurgu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E9639D4-E3E2-4D34-9284-5A2195B3D0D7}" styleName="Açık Stil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16DA210-FB5B-4158-B5E0-FEB733F419BA}" styleName="Açık Stil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C89EF96-8CEA-46FF-86C4-4CE0E7609802}" styleName="Açık Stil 3 - Vurgu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93D81CF-94F2-401A-BA57-92F5A7B2D0C5}" styleName="Orta Stil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753"/>
    <p:restoredTop sz="93837" autoAdjust="0"/>
  </p:normalViewPr>
  <p:slideViewPr>
    <p:cSldViewPr snapToGrid="0">
      <p:cViewPr varScale="1">
        <p:scale>
          <a:sx n="78" d="100"/>
          <a:sy n="78" d="100"/>
        </p:scale>
        <p:origin x="586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555130-54A9-4945-BFF9-84CD4BC8541C}" type="datetimeFigureOut">
              <a:rPr lang="tr-TR" smtClean="0"/>
              <a:t>11.02.2021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Ana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570570-9A94-A042-AFA9-1733CC709B2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3001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787946-F38A-442D-8B4B-7C33473CC73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0152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787946-F38A-442D-8B4B-7C33473CC73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0599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787946-F38A-442D-8B4B-7C33473CC73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8460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787946-F38A-442D-8B4B-7C33473CC73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9353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787946-F38A-442D-8B4B-7C33473CC73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6582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787946-F38A-442D-8B4B-7C33473CC73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6111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tıklayın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E5239-5F27-4BC6-A6BF-8289E73F10C8}" type="datetimeFigureOut">
              <a:rPr lang="tr-TR" smtClean="0"/>
              <a:t>11.02.2021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E8D0A-A312-4D1C-8A8C-6788DFABB896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Resim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6547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E5239-5F27-4BC6-A6BF-8289E73F10C8}" type="datetimeFigureOut">
              <a:rPr lang="tr-TR" smtClean="0"/>
              <a:t>11.02.2021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E8D0A-A312-4D1C-8A8C-6788DFABB8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2218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tıklayın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E5239-5F27-4BC6-A6BF-8289E73F10C8}" type="datetimeFigureOut">
              <a:rPr lang="tr-TR" smtClean="0"/>
              <a:t>11.02.2021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E8D0A-A312-4D1C-8A8C-6788DFABB8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91892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2"/>
          <p:cNvSpPr>
            <a:spLocks noGrp="1"/>
          </p:cNvSpPr>
          <p:nvPr>
            <p:ph type="pic" sz="quarter" idx="22"/>
          </p:nvPr>
        </p:nvSpPr>
        <p:spPr>
          <a:xfrm>
            <a:off x="8108769" y="0"/>
            <a:ext cx="4083232" cy="6858000"/>
          </a:xfrm>
        </p:spPr>
        <p:txBody>
          <a:bodyPr anchor="t"/>
          <a:lstStyle>
            <a:lvl1pPr marL="0" indent="0" algn="ctr">
              <a:buNone/>
              <a:defRPr/>
            </a:lvl1pPr>
          </a:lstStyle>
          <a:p>
            <a:endParaRPr lang="id-ID"/>
          </a:p>
        </p:txBody>
      </p:sp>
      <p:sp>
        <p:nvSpPr>
          <p:cNvPr id="13" name="Rounded Rectangle 12"/>
          <p:cNvSpPr/>
          <p:nvPr userDrawn="1"/>
        </p:nvSpPr>
        <p:spPr>
          <a:xfrm>
            <a:off x="-410316" y="372774"/>
            <a:ext cx="654392" cy="298739"/>
          </a:xfrm>
          <a:prstGeom prst="roundRect">
            <a:avLst>
              <a:gd name="adj" fmla="val 50000"/>
            </a:avLst>
          </a:prstGeom>
          <a:solidFill>
            <a:srgbClr val="00BB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0" name="Rounded Rectangle 9"/>
          <p:cNvSpPr/>
          <p:nvPr userDrawn="1"/>
        </p:nvSpPr>
        <p:spPr>
          <a:xfrm>
            <a:off x="11471564" y="372774"/>
            <a:ext cx="431078" cy="298739"/>
          </a:xfrm>
          <a:prstGeom prst="roundRect">
            <a:avLst>
              <a:gd name="adj" fmla="val 50000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471564" y="327460"/>
            <a:ext cx="431078" cy="389083"/>
          </a:xfrm>
        </p:spPr>
        <p:txBody>
          <a:bodyPr lIns="0" tIns="0" rIns="0" bIns="0"/>
          <a:lstStyle>
            <a:lvl1pPr algn="ctr">
              <a:defRPr sz="1000">
                <a:solidFill>
                  <a:schemeClr val="bg1"/>
                </a:solidFill>
                <a:latin typeface="Lato" panose="020F0502020204030203" pitchFamily="34" charset="0"/>
              </a:defRPr>
            </a:lvl1pPr>
          </a:lstStyle>
          <a:p>
            <a:fld id="{FCEE2C88-6C8F-484D-AF69-578F576B1F4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333375" y="397249"/>
            <a:ext cx="10905239" cy="444500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  <a:latin typeface="Lato" panose="020F0502020204030203" pitchFamily="34" charset="0"/>
              </a:defRPr>
            </a:lvl1pPr>
          </a:lstStyle>
          <a:p>
            <a:pPr lvl="0"/>
            <a:endParaRPr lang="id-ID" dirty="0"/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/>
          </p:nvPr>
        </p:nvSpPr>
        <p:spPr>
          <a:xfrm>
            <a:off x="333375" y="790433"/>
            <a:ext cx="10905239" cy="28098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7581576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11528983" y="273543"/>
            <a:ext cx="461914" cy="36764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5" name="Rectangle 4"/>
          <p:cNvSpPr/>
          <p:nvPr userDrawn="1"/>
        </p:nvSpPr>
        <p:spPr>
          <a:xfrm>
            <a:off x="11528983" y="641189"/>
            <a:ext cx="461914" cy="4571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7" name="TextBox 6"/>
          <p:cNvSpPr txBox="1"/>
          <p:nvPr userDrawn="1"/>
        </p:nvSpPr>
        <p:spPr>
          <a:xfrm>
            <a:off x="11560205" y="305131"/>
            <a:ext cx="39946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fld id="{260E2A6B-A809-4840-BF14-8648BC0BDF87}" type="slidenum">
              <a:rPr lang="id-ID" sz="1400" b="1" smtClean="0">
                <a:solidFill>
                  <a:schemeClr val="bg1"/>
                </a:solidFill>
              </a:rPr>
              <a:pPr algn="ctr"/>
              <a:t>‹#›</a:t>
            </a:fld>
            <a:endParaRPr lang="id-ID" sz="1400" dirty="0">
              <a:solidFill>
                <a:schemeClr val="bg1"/>
              </a:solidFill>
            </a:endParaRPr>
          </a:p>
        </p:txBody>
      </p:sp>
      <p:grpSp>
        <p:nvGrpSpPr>
          <p:cNvPr id="6" name="Group 5"/>
          <p:cNvGrpSpPr/>
          <p:nvPr userDrawn="1"/>
        </p:nvGrpSpPr>
        <p:grpSpPr>
          <a:xfrm>
            <a:off x="347419" y="6409324"/>
            <a:ext cx="224082" cy="221156"/>
            <a:chOff x="4328868" y="5502988"/>
            <a:chExt cx="500307" cy="493774"/>
          </a:xfrm>
        </p:grpSpPr>
        <p:sp>
          <p:nvSpPr>
            <p:cNvPr id="8" name="Freeform 7">
              <a:hlinkClick r:id="" action="ppaction://hlinkshowjump?jump=previousslide"/>
            </p:cNvPr>
            <p:cNvSpPr>
              <a:spLocks/>
            </p:cNvSpPr>
            <p:nvPr userDrawn="1"/>
          </p:nvSpPr>
          <p:spPr bwMode="auto">
            <a:xfrm>
              <a:off x="4520555" y="5649754"/>
              <a:ext cx="116933" cy="200242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9" name="Freeform 8">
              <a:hlinkClick r:id="" action="ppaction://hlinkshowjump?jump=previous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</p:grpSp>
      <p:grpSp>
        <p:nvGrpSpPr>
          <p:cNvPr id="10" name="Group 9"/>
          <p:cNvGrpSpPr/>
          <p:nvPr userDrawn="1"/>
        </p:nvGrpSpPr>
        <p:grpSpPr>
          <a:xfrm flipH="1">
            <a:off x="933709" y="6409324"/>
            <a:ext cx="224082" cy="221156"/>
            <a:chOff x="4328868" y="5502988"/>
            <a:chExt cx="500307" cy="493774"/>
          </a:xfrm>
        </p:grpSpPr>
        <p:sp>
          <p:nvSpPr>
            <p:cNvPr id="11" name="Freeform 10">
              <a:hlinkClick r:id="" action="ppaction://hlinkshowjump?jump=nextslide"/>
            </p:cNvPr>
            <p:cNvSpPr>
              <a:spLocks/>
            </p:cNvSpPr>
            <p:nvPr userDrawn="1"/>
          </p:nvSpPr>
          <p:spPr bwMode="auto">
            <a:xfrm>
              <a:off x="4520556" y="5649754"/>
              <a:ext cx="116933" cy="200242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12" name="Freeform 11">
              <a:hlinkClick r:id="" action="ppaction://hlinkshowjump?jump=next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</p:grpSp>
      <p:cxnSp>
        <p:nvCxnSpPr>
          <p:cNvPr id="4" name="Straight Connector 3"/>
          <p:cNvCxnSpPr/>
          <p:nvPr userDrawn="1"/>
        </p:nvCxnSpPr>
        <p:spPr>
          <a:xfrm>
            <a:off x="552709" y="6522684"/>
            <a:ext cx="381000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18842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E5239-5F27-4BC6-A6BF-8289E73F10C8}" type="datetimeFigureOut">
              <a:rPr lang="tr-TR" smtClean="0"/>
              <a:t>11.02.2021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E8D0A-A312-4D1C-8A8C-6788DFABB896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Resim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3243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tıklayın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E5239-5F27-4BC6-A6BF-8289E73F10C8}" type="datetimeFigureOut">
              <a:rPr lang="tr-TR" smtClean="0"/>
              <a:t>11.02.2021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E8D0A-A312-4D1C-8A8C-6788DFABB8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5174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E5239-5F27-4BC6-A6BF-8289E73F10C8}" type="datetimeFigureOut">
              <a:rPr lang="tr-TR" smtClean="0"/>
              <a:t>11.02.2021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E8D0A-A312-4D1C-8A8C-6788DFABB8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29977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tıklayın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E5239-5F27-4BC6-A6BF-8289E73F10C8}" type="datetimeFigureOut">
              <a:rPr lang="tr-TR" smtClean="0"/>
              <a:t>11.02.2021</a:t>
            </a:fld>
            <a:endParaRPr lang="tr-TR"/>
          </a:p>
        </p:txBody>
      </p:sp>
      <p:sp>
        <p:nvSpPr>
          <p:cNvPr id="8" name="Alt 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E8D0A-A312-4D1C-8A8C-6788DFABB8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74383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E5239-5F27-4BC6-A6BF-8289E73F10C8}" type="datetimeFigureOut">
              <a:rPr lang="tr-TR" smtClean="0"/>
              <a:t>11.02.2021</a:t>
            </a:fld>
            <a:endParaRPr lang="tr-TR"/>
          </a:p>
        </p:txBody>
      </p:sp>
      <p:sp>
        <p:nvSpPr>
          <p:cNvPr id="4" name="Alt 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E8D0A-A312-4D1C-8A8C-6788DFABB8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5241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E5239-5F27-4BC6-A6BF-8289E73F10C8}" type="datetimeFigureOut">
              <a:rPr lang="tr-TR" smtClean="0"/>
              <a:t>11.02.2021</a:t>
            </a:fld>
            <a:endParaRPr lang="tr-TR"/>
          </a:p>
        </p:txBody>
      </p:sp>
      <p:sp>
        <p:nvSpPr>
          <p:cNvPr id="3" name="Alt 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E8D0A-A312-4D1C-8A8C-6788DFABB8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1356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tıklayın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E5239-5F27-4BC6-A6BF-8289E73F10C8}" type="datetimeFigureOut">
              <a:rPr lang="tr-TR" smtClean="0"/>
              <a:t>11.02.2021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E8D0A-A312-4D1C-8A8C-6788DFABB8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51052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tıklayın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E5239-5F27-4BC6-A6BF-8289E73F10C8}" type="datetimeFigureOut">
              <a:rPr lang="tr-TR" smtClean="0"/>
              <a:t>11.02.2021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E8D0A-A312-4D1C-8A8C-6788DFABB8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2541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tıklayın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AE5239-5F27-4BC6-A6BF-8289E73F10C8}" type="datetimeFigureOut">
              <a:rPr lang="tr-TR" smtClean="0"/>
              <a:t>11.02.2021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8E8D0A-A312-4D1C-8A8C-6788DFABB8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24867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  <p:sldLayoutId id="2147483662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://www.beykoz.edu.tr/" TargetMode="External"/><Relationship Id="rId5" Type="http://schemas.openxmlformats.org/officeDocument/2006/relationships/hyperlink" Target="http://ois.beykoz.edu.tr/" TargetMode="Externa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2">
            <a:lumMod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230805" y="4935535"/>
            <a:ext cx="3864529" cy="1001241"/>
          </a:xfrm>
        </p:spPr>
        <p:txBody>
          <a:bodyPr>
            <a:noAutofit/>
          </a:bodyPr>
          <a:lstStyle/>
          <a:p>
            <a:r>
              <a:rPr lang="tr-TR" sz="1600" b="1" dirty="0">
                <a:solidFill>
                  <a:schemeClr val="bg1"/>
                </a:solidFill>
                <a:latin typeface="Calibri" panose="020F0502020204030204" pitchFamily="34" charset="0"/>
              </a:rPr>
              <a:t>2020-2021</a:t>
            </a:r>
            <a:endParaRPr lang="tr-TR" sz="1600" dirty="0">
              <a:solidFill>
                <a:schemeClr val="bg1"/>
              </a:solidFill>
            </a:endParaRP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6665" y="1051408"/>
            <a:ext cx="3998670" cy="1148084"/>
          </a:xfrm>
          <a:prstGeom prst="rect">
            <a:avLst/>
          </a:prstGeom>
        </p:spPr>
      </p:pic>
      <p:sp>
        <p:nvSpPr>
          <p:cNvPr id="2" name="Dikdörtgen 1"/>
          <p:cNvSpPr/>
          <p:nvPr/>
        </p:nvSpPr>
        <p:spPr>
          <a:xfrm>
            <a:off x="3048000" y="3105835"/>
            <a:ext cx="6096000" cy="107721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tr-TR" sz="3200" b="1" dirty="0">
                <a:solidFill>
                  <a:schemeClr val="bg1"/>
                </a:solidFill>
              </a:rPr>
              <a:t>ÖĞRENCİ İŞLERİ SİSTEMİ (OİS)</a:t>
            </a:r>
          </a:p>
          <a:p>
            <a:pPr algn="ctr"/>
            <a:r>
              <a:rPr lang="tr-TR" sz="3200" b="1" dirty="0">
                <a:solidFill>
                  <a:schemeClr val="bg1"/>
                </a:solidFill>
              </a:rPr>
              <a:t>DERS SEÇME</a:t>
            </a:r>
          </a:p>
        </p:txBody>
      </p:sp>
    </p:spTree>
    <p:extLst>
      <p:ext uri="{BB962C8B-B14F-4D97-AF65-F5344CB8AC3E}">
        <p14:creationId xmlns:p14="http://schemas.microsoft.com/office/powerpoint/2010/main" val="4020050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746085" y="730737"/>
            <a:ext cx="14515" cy="4955581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  <a:prstDash val="sysDash"/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Freeform 11"/>
          <p:cNvSpPr>
            <a:spLocks noEditPoints="1"/>
          </p:cNvSpPr>
          <p:nvPr/>
        </p:nvSpPr>
        <p:spPr bwMode="auto">
          <a:xfrm>
            <a:off x="6993948" y="2499642"/>
            <a:ext cx="421108" cy="416597"/>
          </a:xfrm>
          <a:custGeom>
            <a:avLst/>
            <a:gdLst>
              <a:gd name="T0" fmla="*/ 876 w 906"/>
              <a:gd name="T1" fmla="*/ 793 h 896"/>
              <a:gd name="T2" fmla="*/ 616 w 906"/>
              <a:gd name="T3" fmla="*/ 690 h 896"/>
              <a:gd name="T4" fmla="*/ 723 w 906"/>
              <a:gd name="T5" fmla="*/ 461 h 896"/>
              <a:gd name="T6" fmla="*/ 652 w 906"/>
              <a:gd name="T7" fmla="*/ 95 h 896"/>
              <a:gd name="T8" fmla="*/ 453 w 906"/>
              <a:gd name="T9" fmla="*/ 0 h 896"/>
              <a:gd name="T10" fmla="*/ 254 w 906"/>
              <a:gd name="T11" fmla="*/ 95 h 896"/>
              <a:gd name="T12" fmla="*/ 183 w 906"/>
              <a:gd name="T13" fmla="*/ 461 h 896"/>
              <a:gd name="T14" fmla="*/ 290 w 906"/>
              <a:gd name="T15" fmla="*/ 690 h 896"/>
              <a:gd name="T16" fmla="*/ 30 w 906"/>
              <a:gd name="T17" fmla="*/ 793 h 896"/>
              <a:gd name="T18" fmla="*/ 7 w 906"/>
              <a:gd name="T19" fmla="*/ 856 h 896"/>
              <a:gd name="T20" fmla="*/ 61 w 906"/>
              <a:gd name="T21" fmla="*/ 896 h 896"/>
              <a:gd name="T22" fmla="*/ 845 w 906"/>
              <a:gd name="T23" fmla="*/ 896 h 896"/>
              <a:gd name="T24" fmla="*/ 899 w 906"/>
              <a:gd name="T25" fmla="*/ 856 h 896"/>
              <a:gd name="T26" fmla="*/ 876 w 906"/>
              <a:gd name="T27" fmla="*/ 793 h 896"/>
              <a:gd name="T28" fmla="*/ 572 w 906"/>
              <a:gd name="T29" fmla="*/ 655 h 896"/>
              <a:gd name="T30" fmla="*/ 563 w 906"/>
              <a:gd name="T31" fmla="*/ 667 h 896"/>
              <a:gd name="T32" fmla="*/ 343 w 906"/>
              <a:gd name="T33" fmla="*/ 667 h 896"/>
              <a:gd name="T34" fmla="*/ 334 w 906"/>
              <a:gd name="T35" fmla="*/ 655 h 896"/>
              <a:gd name="T36" fmla="*/ 234 w 906"/>
              <a:gd name="T37" fmla="*/ 301 h 896"/>
              <a:gd name="T38" fmla="*/ 453 w 906"/>
              <a:gd name="T39" fmla="*/ 56 h 896"/>
              <a:gd name="T40" fmla="*/ 672 w 906"/>
              <a:gd name="T41" fmla="*/ 301 h 896"/>
              <a:gd name="T42" fmla="*/ 572 w 906"/>
              <a:gd name="T43" fmla="*/ 655 h 896"/>
              <a:gd name="T44" fmla="*/ 61 w 906"/>
              <a:gd name="T45" fmla="*/ 840 h 896"/>
              <a:gd name="T46" fmla="*/ 301 w 906"/>
              <a:gd name="T47" fmla="*/ 745 h 896"/>
              <a:gd name="T48" fmla="*/ 371 w 906"/>
              <a:gd name="T49" fmla="*/ 730 h 896"/>
              <a:gd name="T50" fmla="*/ 453 w 906"/>
              <a:gd name="T51" fmla="*/ 756 h 896"/>
              <a:gd name="T52" fmla="*/ 535 w 906"/>
              <a:gd name="T53" fmla="*/ 730 h 896"/>
              <a:gd name="T54" fmla="*/ 605 w 906"/>
              <a:gd name="T55" fmla="*/ 745 h 896"/>
              <a:gd name="T56" fmla="*/ 845 w 906"/>
              <a:gd name="T57" fmla="*/ 840 h 896"/>
              <a:gd name="T58" fmla="*/ 61 w 906"/>
              <a:gd name="T59" fmla="*/ 840 h 8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</a:cxnLst>
            <a:rect l="0" t="0" r="r" b="b"/>
            <a:pathLst>
              <a:path w="906" h="896">
                <a:moveTo>
                  <a:pt x="876" y="793"/>
                </a:moveTo>
                <a:cubicBezTo>
                  <a:pt x="870" y="790"/>
                  <a:pt x="768" y="723"/>
                  <a:pt x="616" y="690"/>
                </a:cubicBezTo>
                <a:cubicBezTo>
                  <a:pt x="672" y="619"/>
                  <a:pt x="708" y="524"/>
                  <a:pt x="723" y="461"/>
                </a:cubicBezTo>
                <a:cubicBezTo>
                  <a:pt x="744" y="374"/>
                  <a:pt x="736" y="202"/>
                  <a:pt x="652" y="95"/>
                </a:cubicBezTo>
                <a:cubicBezTo>
                  <a:pt x="603" y="33"/>
                  <a:pt x="534" y="0"/>
                  <a:pt x="453" y="0"/>
                </a:cubicBezTo>
                <a:cubicBezTo>
                  <a:pt x="372" y="0"/>
                  <a:pt x="303" y="33"/>
                  <a:pt x="254" y="95"/>
                </a:cubicBezTo>
                <a:cubicBezTo>
                  <a:pt x="170" y="202"/>
                  <a:pt x="162" y="374"/>
                  <a:pt x="183" y="461"/>
                </a:cubicBezTo>
                <a:cubicBezTo>
                  <a:pt x="198" y="524"/>
                  <a:pt x="234" y="619"/>
                  <a:pt x="290" y="690"/>
                </a:cubicBezTo>
                <a:cubicBezTo>
                  <a:pt x="138" y="723"/>
                  <a:pt x="36" y="790"/>
                  <a:pt x="30" y="793"/>
                </a:cubicBezTo>
                <a:cubicBezTo>
                  <a:pt x="9" y="807"/>
                  <a:pt x="0" y="833"/>
                  <a:pt x="7" y="856"/>
                </a:cubicBezTo>
                <a:cubicBezTo>
                  <a:pt x="15" y="880"/>
                  <a:pt x="36" y="896"/>
                  <a:pt x="61" y="896"/>
                </a:cubicBezTo>
                <a:cubicBezTo>
                  <a:pt x="845" y="896"/>
                  <a:pt x="845" y="896"/>
                  <a:pt x="845" y="896"/>
                </a:cubicBezTo>
                <a:cubicBezTo>
                  <a:pt x="870" y="896"/>
                  <a:pt x="891" y="880"/>
                  <a:pt x="899" y="856"/>
                </a:cubicBezTo>
                <a:cubicBezTo>
                  <a:pt x="906" y="833"/>
                  <a:pt x="897" y="807"/>
                  <a:pt x="876" y="793"/>
                </a:cubicBezTo>
                <a:close/>
                <a:moveTo>
                  <a:pt x="572" y="655"/>
                </a:moveTo>
                <a:cubicBezTo>
                  <a:pt x="563" y="667"/>
                  <a:pt x="563" y="667"/>
                  <a:pt x="563" y="667"/>
                </a:cubicBezTo>
                <a:cubicBezTo>
                  <a:pt x="497" y="743"/>
                  <a:pt x="409" y="743"/>
                  <a:pt x="343" y="667"/>
                </a:cubicBezTo>
                <a:cubicBezTo>
                  <a:pt x="334" y="655"/>
                  <a:pt x="334" y="655"/>
                  <a:pt x="334" y="655"/>
                </a:cubicBezTo>
                <a:cubicBezTo>
                  <a:pt x="256" y="556"/>
                  <a:pt x="217" y="426"/>
                  <a:pt x="234" y="301"/>
                </a:cubicBezTo>
                <a:cubicBezTo>
                  <a:pt x="249" y="181"/>
                  <a:pt x="317" y="56"/>
                  <a:pt x="453" y="56"/>
                </a:cubicBezTo>
                <a:cubicBezTo>
                  <a:pt x="589" y="56"/>
                  <a:pt x="657" y="181"/>
                  <a:pt x="672" y="301"/>
                </a:cubicBezTo>
                <a:cubicBezTo>
                  <a:pt x="689" y="426"/>
                  <a:pt x="651" y="556"/>
                  <a:pt x="572" y="655"/>
                </a:cubicBezTo>
                <a:close/>
                <a:moveTo>
                  <a:pt x="61" y="840"/>
                </a:moveTo>
                <a:cubicBezTo>
                  <a:pt x="65" y="837"/>
                  <a:pt x="160" y="775"/>
                  <a:pt x="301" y="745"/>
                </a:cubicBezTo>
                <a:cubicBezTo>
                  <a:pt x="371" y="730"/>
                  <a:pt x="371" y="730"/>
                  <a:pt x="371" y="730"/>
                </a:cubicBezTo>
                <a:cubicBezTo>
                  <a:pt x="396" y="746"/>
                  <a:pt x="423" y="756"/>
                  <a:pt x="453" y="756"/>
                </a:cubicBezTo>
                <a:cubicBezTo>
                  <a:pt x="483" y="756"/>
                  <a:pt x="510" y="746"/>
                  <a:pt x="535" y="730"/>
                </a:cubicBezTo>
                <a:cubicBezTo>
                  <a:pt x="605" y="745"/>
                  <a:pt x="605" y="745"/>
                  <a:pt x="605" y="745"/>
                </a:cubicBezTo>
                <a:cubicBezTo>
                  <a:pt x="745" y="775"/>
                  <a:pt x="840" y="836"/>
                  <a:pt x="845" y="840"/>
                </a:cubicBezTo>
                <a:lnTo>
                  <a:pt x="61" y="84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>
              <a:latin typeface="+mj-lt"/>
            </a:endParaRPr>
          </a:p>
        </p:txBody>
      </p:sp>
      <p:sp>
        <p:nvSpPr>
          <p:cNvPr id="97" name="Freeform 15"/>
          <p:cNvSpPr>
            <a:spLocks noEditPoints="1"/>
          </p:cNvSpPr>
          <p:nvPr/>
        </p:nvSpPr>
        <p:spPr bwMode="auto">
          <a:xfrm>
            <a:off x="4754010" y="3961434"/>
            <a:ext cx="447469" cy="336076"/>
          </a:xfrm>
          <a:custGeom>
            <a:avLst/>
            <a:gdLst>
              <a:gd name="T0" fmla="*/ 573 w 696"/>
              <a:gd name="T1" fmla="*/ 13 h 522"/>
              <a:gd name="T2" fmla="*/ 154 w 696"/>
              <a:gd name="T3" fmla="*/ 0 h 522"/>
              <a:gd name="T4" fmla="*/ 13 w 696"/>
              <a:gd name="T5" fmla="*/ 123 h 522"/>
              <a:gd name="T6" fmla="*/ 11 w 696"/>
              <a:gd name="T7" fmla="*/ 183 h 522"/>
              <a:gd name="T8" fmla="*/ 348 w 696"/>
              <a:gd name="T9" fmla="*/ 522 h 522"/>
              <a:gd name="T10" fmla="*/ 685 w 696"/>
              <a:gd name="T11" fmla="*/ 183 h 522"/>
              <a:gd name="T12" fmla="*/ 683 w 696"/>
              <a:gd name="T13" fmla="*/ 123 h 522"/>
              <a:gd name="T14" fmla="*/ 300 w 696"/>
              <a:gd name="T15" fmla="*/ 152 h 522"/>
              <a:gd name="T16" fmla="*/ 396 w 696"/>
              <a:gd name="T17" fmla="*/ 152 h 522"/>
              <a:gd name="T18" fmla="*/ 424 w 696"/>
              <a:gd name="T19" fmla="*/ 48 h 522"/>
              <a:gd name="T20" fmla="*/ 413 w 696"/>
              <a:gd name="T21" fmla="*/ 138 h 522"/>
              <a:gd name="T22" fmla="*/ 283 w 696"/>
              <a:gd name="T23" fmla="*/ 138 h 522"/>
              <a:gd name="T24" fmla="*/ 272 w 696"/>
              <a:gd name="T25" fmla="*/ 48 h 522"/>
              <a:gd name="T26" fmla="*/ 283 w 696"/>
              <a:gd name="T27" fmla="*/ 138 h 522"/>
              <a:gd name="T28" fmla="*/ 348 w 696"/>
              <a:gd name="T29" fmla="*/ 445 h 522"/>
              <a:gd name="T30" fmla="*/ 402 w 696"/>
              <a:gd name="T31" fmla="*/ 174 h 522"/>
              <a:gd name="T32" fmla="*/ 531 w 696"/>
              <a:gd name="T33" fmla="*/ 174 h 522"/>
              <a:gd name="T34" fmla="*/ 424 w 696"/>
              <a:gd name="T35" fmla="*/ 174 h 522"/>
              <a:gd name="T36" fmla="*/ 484 w 696"/>
              <a:gd name="T37" fmla="*/ 108 h 522"/>
              <a:gd name="T38" fmla="*/ 430 w 696"/>
              <a:gd name="T39" fmla="*/ 152 h 522"/>
              <a:gd name="T40" fmla="*/ 527 w 696"/>
              <a:gd name="T41" fmla="*/ 44 h 522"/>
              <a:gd name="T42" fmla="*/ 450 w 696"/>
              <a:gd name="T43" fmla="*/ 44 h 522"/>
              <a:gd name="T44" fmla="*/ 300 w 696"/>
              <a:gd name="T45" fmla="*/ 44 h 522"/>
              <a:gd name="T46" fmla="*/ 348 w 696"/>
              <a:gd name="T47" fmla="*/ 84 h 522"/>
              <a:gd name="T48" fmla="*/ 169 w 696"/>
              <a:gd name="T49" fmla="*/ 44 h 522"/>
              <a:gd name="T50" fmla="*/ 211 w 696"/>
              <a:gd name="T51" fmla="*/ 78 h 522"/>
              <a:gd name="T52" fmla="*/ 266 w 696"/>
              <a:gd name="T53" fmla="*/ 152 h 522"/>
              <a:gd name="T54" fmla="*/ 212 w 696"/>
              <a:gd name="T55" fmla="*/ 108 h 522"/>
              <a:gd name="T56" fmla="*/ 325 w 696"/>
              <a:gd name="T57" fmla="*/ 441 h 522"/>
              <a:gd name="T58" fmla="*/ 272 w 696"/>
              <a:gd name="T59" fmla="*/ 174 h 522"/>
              <a:gd name="T60" fmla="*/ 62 w 696"/>
              <a:gd name="T61" fmla="*/ 174 h 522"/>
              <a:gd name="T62" fmla="*/ 276 w 696"/>
              <a:gd name="T63" fmla="*/ 402 h 522"/>
              <a:gd name="T64" fmla="*/ 634 w 696"/>
              <a:gd name="T65" fmla="*/ 174 h 522"/>
              <a:gd name="T66" fmla="*/ 556 w 696"/>
              <a:gd name="T67" fmla="*/ 174 h 522"/>
              <a:gd name="T68" fmla="*/ 501 w 696"/>
              <a:gd name="T69" fmla="*/ 94 h 522"/>
              <a:gd name="T70" fmla="*/ 651 w 696"/>
              <a:gd name="T71" fmla="*/ 152 h 522"/>
              <a:gd name="T72" fmla="*/ 145 w 696"/>
              <a:gd name="T73" fmla="*/ 52 h 522"/>
              <a:gd name="T74" fmla="*/ 137 w 696"/>
              <a:gd name="T75" fmla="*/ 152 h 522"/>
              <a:gd name="T76" fmla="*/ 145 w 696"/>
              <a:gd name="T77" fmla="*/ 52 h 5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696" h="522">
                <a:moveTo>
                  <a:pt x="683" y="123"/>
                </a:moveTo>
                <a:cubicBezTo>
                  <a:pt x="573" y="13"/>
                  <a:pt x="573" y="13"/>
                  <a:pt x="573" y="13"/>
                </a:cubicBezTo>
                <a:cubicBezTo>
                  <a:pt x="565" y="5"/>
                  <a:pt x="554" y="0"/>
                  <a:pt x="542" y="0"/>
                </a:cubicBezTo>
                <a:cubicBezTo>
                  <a:pt x="154" y="0"/>
                  <a:pt x="154" y="0"/>
                  <a:pt x="154" y="0"/>
                </a:cubicBezTo>
                <a:cubicBezTo>
                  <a:pt x="142" y="0"/>
                  <a:pt x="131" y="5"/>
                  <a:pt x="123" y="13"/>
                </a:cubicBezTo>
                <a:cubicBezTo>
                  <a:pt x="13" y="123"/>
                  <a:pt x="13" y="123"/>
                  <a:pt x="13" y="123"/>
                </a:cubicBezTo>
                <a:cubicBezTo>
                  <a:pt x="4" y="132"/>
                  <a:pt x="0" y="143"/>
                  <a:pt x="0" y="154"/>
                </a:cubicBezTo>
                <a:cubicBezTo>
                  <a:pt x="0" y="165"/>
                  <a:pt x="4" y="175"/>
                  <a:pt x="11" y="183"/>
                </a:cubicBezTo>
                <a:cubicBezTo>
                  <a:pt x="315" y="507"/>
                  <a:pt x="315" y="507"/>
                  <a:pt x="315" y="507"/>
                </a:cubicBezTo>
                <a:cubicBezTo>
                  <a:pt x="324" y="516"/>
                  <a:pt x="336" y="522"/>
                  <a:pt x="348" y="522"/>
                </a:cubicBezTo>
                <a:cubicBezTo>
                  <a:pt x="360" y="522"/>
                  <a:pt x="372" y="516"/>
                  <a:pt x="381" y="507"/>
                </a:cubicBezTo>
                <a:cubicBezTo>
                  <a:pt x="685" y="183"/>
                  <a:pt x="685" y="183"/>
                  <a:pt x="685" y="183"/>
                </a:cubicBezTo>
                <a:cubicBezTo>
                  <a:pt x="692" y="175"/>
                  <a:pt x="696" y="164"/>
                  <a:pt x="696" y="154"/>
                </a:cubicBezTo>
                <a:cubicBezTo>
                  <a:pt x="696" y="143"/>
                  <a:pt x="692" y="132"/>
                  <a:pt x="683" y="123"/>
                </a:cubicBezTo>
                <a:close/>
                <a:moveTo>
                  <a:pt x="396" y="152"/>
                </a:moveTo>
                <a:cubicBezTo>
                  <a:pt x="300" y="152"/>
                  <a:pt x="300" y="152"/>
                  <a:pt x="300" y="152"/>
                </a:cubicBezTo>
                <a:cubicBezTo>
                  <a:pt x="348" y="112"/>
                  <a:pt x="348" y="112"/>
                  <a:pt x="348" y="112"/>
                </a:cubicBezTo>
                <a:lnTo>
                  <a:pt x="396" y="152"/>
                </a:lnTo>
                <a:close/>
                <a:moveTo>
                  <a:pt x="365" y="98"/>
                </a:moveTo>
                <a:cubicBezTo>
                  <a:pt x="424" y="48"/>
                  <a:pt x="424" y="48"/>
                  <a:pt x="424" y="48"/>
                </a:cubicBezTo>
                <a:cubicBezTo>
                  <a:pt x="468" y="92"/>
                  <a:pt x="468" y="92"/>
                  <a:pt x="468" y="92"/>
                </a:cubicBezTo>
                <a:cubicBezTo>
                  <a:pt x="413" y="138"/>
                  <a:pt x="413" y="138"/>
                  <a:pt x="413" y="138"/>
                </a:cubicBezTo>
                <a:lnTo>
                  <a:pt x="365" y="98"/>
                </a:lnTo>
                <a:close/>
                <a:moveTo>
                  <a:pt x="283" y="138"/>
                </a:moveTo>
                <a:cubicBezTo>
                  <a:pt x="228" y="92"/>
                  <a:pt x="228" y="92"/>
                  <a:pt x="228" y="92"/>
                </a:cubicBezTo>
                <a:cubicBezTo>
                  <a:pt x="272" y="48"/>
                  <a:pt x="272" y="48"/>
                  <a:pt x="272" y="48"/>
                </a:cubicBezTo>
                <a:cubicBezTo>
                  <a:pt x="331" y="98"/>
                  <a:pt x="331" y="98"/>
                  <a:pt x="331" y="98"/>
                </a:cubicBezTo>
                <a:lnTo>
                  <a:pt x="283" y="138"/>
                </a:lnTo>
                <a:close/>
                <a:moveTo>
                  <a:pt x="402" y="174"/>
                </a:moveTo>
                <a:cubicBezTo>
                  <a:pt x="348" y="445"/>
                  <a:pt x="348" y="445"/>
                  <a:pt x="348" y="445"/>
                </a:cubicBezTo>
                <a:cubicBezTo>
                  <a:pt x="294" y="174"/>
                  <a:pt x="294" y="174"/>
                  <a:pt x="294" y="174"/>
                </a:cubicBezTo>
                <a:lnTo>
                  <a:pt x="402" y="174"/>
                </a:lnTo>
                <a:close/>
                <a:moveTo>
                  <a:pt x="424" y="174"/>
                </a:moveTo>
                <a:cubicBezTo>
                  <a:pt x="531" y="174"/>
                  <a:pt x="531" y="174"/>
                  <a:pt x="531" y="174"/>
                </a:cubicBezTo>
                <a:cubicBezTo>
                  <a:pt x="371" y="441"/>
                  <a:pt x="371" y="441"/>
                  <a:pt x="371" y="441"/>
                </a:cubicBezTo>
                <a:lnTo>
                  <a:pt x="424" y="174"/>
                </a:lnTo>
                <a:close/>
                <a:moveTo>
                  <a:pt x="430" y="152"/>
                </a:moveTo>
                <a:cubicBezTo>
                  <a:pt x="484" y="108"/>
                  <a:pt x="484" y="108"/>
                  <a:pt x="484" y="108"/>
                </a:cubicBezTo>
                <a:cubicBezTo>
                  <a:pt x="528" y="152"/>
                  <a:pt x="528" y="152"/>
                  <a:pt x="528" y="152"/>
                </a:cubicBezTo>
                <a:lnTo>
                  <a:pt x="430" y="152"/>
                </a:lnTo>
                <a:close/>
                <a:moveTo>
                  <a:pt x="450" y="44"/>
                </a:moveTo>
                <a:cubicBezTo>
                  <a:pt x="527" y="44"/>
                  <a:pt x="527" y="44"/>
                  <a:pt x="527" y="44"/>
                </a:cubicBezTo>
                <a:cubicBezTo>
                  <a:pt x="485" y="78"/>
                  <a:pt x="485" y="78"/>
                  <a:pt x="485" y="78"/>
                </a:cubicBezTo>
                <a:lnTo>
                  <a:pt x="450" y="44"/>
                </a:lnTo>
                <a:close/>
                <a:moveTo>
                  <a:pt x="348" y="84"/>
                </a:moveTo>
                <a:cubicBezTo>
                  <a:pt x="300" y="44"/>
                  <a:pt x="300" y="44"/>
                  <a:pt x="300" y="44"/>
                </a:cubicBezTo>
                <a:cubicBezTo>
                  <a:pt x="396" y="44"/>
                  <a:pt x="396" y="44"/>
                  <a:pt x="396" y="44"/>
                </a:cubicBezTo>
                <a:lnTo>
                  <a:pt x="348" y="84"/>
                </a:lnTo>
                <a:close/>
                <a:moveTo>
                  <a:pt x="211" y="78"/>
                </a:moveTo>
                <a:cubicBezTo>
                  <a:pt x="169" y="44"/>
                  <a:pt x="169" y="44"/>
                  <a:pt x="169" y="44"/>
                </a:cubicBezTo>
                <a:cubicBezTo>
                  <a:pt x="246" y="44"/>
                  <a:pt x="246" y="44"/>
                  <a:pt x="246" y="44"/>
                </a:cubicBezTo>
                <a:lnTo>
                  <a:pt x="211" y="78"/>
                </a:lnTo>
                <a:close/>
                <a:moveTo>
                  <a:pt x="212" y="108"/>
                </a:moveTo>
                <a:cubicBezTo>
                  <a:pt x="266" y="152"/>
                  <a:pt x="266" y="152"/>
                  <a:pt x="266" y="152"/>
                </a:cubicBezTo>
                <a:cubicBezTo>
                  <a:pt x="168" y="152"/>
                  <a:pt x="168" y="152"/>
                  <a:pt x="168" y="152"/>
                </a:cubicBezTo>
                <a:lnTo>
                  <a:pt x="212" y="108"/>
                </a:lnTo>
                <a:close/>
                <a:moveTo>
                  <a:pt x="272" y="174"/>
                </a:moveTo>
                <a:cubicBezTo>
                  <a:pt x="325" y="441"/>
                  <a:pt x="325" y="441"/>
                  <a:pt x="325" y="441"/>
                </a:cubicBezTo>
                <a:cubicBezTo>
                  <a:pt x="165" y="174"/>
                  <a:pt x="165" y="174"/>
                  <a:pt x="165" y="174"/>
                </a:cubicBezTo>
                <a:lnTo>
                  <a:pt x="272" y="174"/>
                </a:lnTo>
                <a:close/>
                <a:moveTo>
                  <a:pt x="276" y="402"/>
                </a:moveTo>
                <a:cubicBezTo>
                  <a:pt x="62" y="174"/>
                  <a:pt x="62" y="174"/>
                  <a:pt x="62" y="174"/>
                </a:cubicBezTo>
                <a:cubicBezTo>
                  <a:pt x="140" y="174"/>
                  <a:pt x="140" y="174"/>
                  <a:pt x="140" y="174"/>
                </a:cubicBezTo>
                <a:lnTo>
                  <a:pt x="276" y="402"/>
                </a:lnTo>
                <a:close/>
                <a:moveTo>
                  <a:pt x="556" y="174"/>
                </a:moveTo>
                <a:cubicBezTo>
                  <a:pt x="634" y="174"/>
                  <a:pt x="634" y="174"/>
                  <a:pt x="634" y="174"/>
                </a:cubicBezTo>
                <a:cubicBezTo>
                  <a:pt x="420" y="402"/>
                  <a:pt x="420" y="402"/>
                  <a:pt x="420" y="402"/>
                </a:cubicBezTo>
                <a:lnTo>
                  <a:pt x="556" y="174"/>
                </a:lnTo>
                <a:close/>
                <a:moveTo>
                  <a:pt x="559" y="152"/>
                </a:moveTo>
                <a:cubicBezTo>
                  <a:pt x="501" y="94"/>
                  <a:pt x="501" y="94"/>
                  <a:pt x="501" y="94"/>
                </a:cubicBezTo>
                <a:cubicBezTo>
                  <a:pt x="551" y="52"/>
                  <a:pt x="551" y="52"/>
                  <a:pt x="551" y="52"/>
                </a:cubicBezTo>
                <a:cubicBezTo>
                  <a:pt x="651" y="152"/>
                  <a:pt x="651" y="152"/>
                  <a:pt x="651" y="152"/>
                </a:cubicBezTo>
                <a:lnTo>
                  <a:pt x="559" y="152"/>
                </a:lnTo>
                <a:close/>
                <a:moveTo>
                  <a:pt x="145" y="52"/>
                </a:moveTo>
                <a:cubicBezTo>
                  <a:pt x="195" y="94"/>
                  <a:pt x="195" y="94"/>
                  <a:pt x="195" y="94"/>
                </a:cubicBezTo>
                <a:cubicBezTo>
                  <a:pt x="137" y="152"/>
                  <a:pt x="137" y="152"/>
                  <a:pt x="137" y="152"/>
                </a:cubicBezTo>
                <a:cubicBezTo>
                  <a:pt x="44" y="152"/>
                  <a:pt x="44" y="152"/>
                  <a:pt x="44" y="152"/>
                </a:cubicBezTo>
                <a:lnTo>
                  <a:pt x="145" y="5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>
              <a:latin typeface="+mj-lt"/>
            </a:endParaRPr>
          </a:p>
        </p:txBody>
      </p:sp>
      <p:grpSp>
        <p:nvGrpSpPr>
          <p:cNvPr id="103" name="Group 102"/>
          <p:cNvGrpSpPr/>
          <p:nvPr/>
        </p:nvGrpSpPr>
        <p:grpSpPr>
          <a:xfrm>
            <a:off x="7022229" y="5233357"/>
            <a:ext cx="368348" cy="490063"/>
            <a:chOff x="3175" y="1588"/>
            <a:chExt cx="1643063" cy="2185987"/>
          </a:xfrm>
        </p:grpSpPr>
        <p:sp>
          <p:nvSpPr>
            <p:cNvPr id="101" name="Freeform 19"/>
            <p:cNvSpPr>
              <a:spLocks noEditPoints="1"/>
            </p:cNvSpPr>
            <p:nvPr/>
          </p:nvSpPr>
          <p:spPr bwMode="auto">
            <a:xfrm>
              <a:off x="3175" y="1588"/>
              <a:ext cx="1643063" cy="2185987"/>
            </a:xfrm>
            <a:custGeom>
              <a:avLst/>
              <a:gdLst>
                <a:gd name="T0" fmla="*/ 381 w 435"/>
                <a:gd name="T1" fmla="*/ 236 h 580"/>
                <a:gd name="T2" fmla="*/ 381 w 435"/>
                <a:gd name="T3" fmla="*/ 163 h 580"/>
                <a:gd name="T4" fmla="*/ 218 w 435"/>
                <a:gd name="T5" fmla="*/ 0 h 580"/>
                <a:gd name="T6" fmla="*/ 54 w 435"/>
                <a:gd name="T7" fmla="*/ 163 h 580"/>
                <a:gd name="T8" fmla="*/ 54 w 435"/>
                <a:gd name="T9" fmla="*/ 236 h 580"/>
                <a:gd name="T10" fmla="*/ 0 w 435"/>
                <a:gd name="T11" fmla="*/ 290 h 580"/>
                <a:gd name="T12" fmla="*/ 0 w 435"/>
                <a:gd name="T13" fmla="*/ 344 h 580"/>
                <a:gd name="T14" fmla="*/ 0 w 435"/>
                <a:gd name="T15" fmla="*/ 363 h 580"/>
                <a:gd name="T16" fmla="*/ 0 w 435"/>
                <a:gd name="T17" fmla="*/ 399 h 580"/>
                <a:gd name="T18" fmla="*/ 0 w 435"/>
                <a:gd name="T19" fmla="*/ 417 h 580"/>
                <a:gd name="T20" fmla="*/ 163 w 435"/>
                <a:gd name="T21" fmla="*/ 580 h 580"/>
                <a:gd name="T22" fmla="*/ 272 w 435"/>
                <a:gd name="T23" fmla="*/ 580 h 580"/>
                <a:gd name="T24" fmla="*/ 435 w 435"/>
                <a:gd name="T25" fmla="*/ 417 h 580"/>
                <a:gd name="T26" fmla="*/ 435 w 435"/>
                <a:gd name="T27" fmla="*/ 399 h 580"/>
                <a:gd name="T28" fmla="*/ 435 w 435"/>
                <a:gd name="T29" fmla="*/ 363 h 580"/>
                <a:gd name="T30" fmla="*/ 435 w 435"/>
                <a:gd name="T31" fmla="*/ 344 h 580"/>
                <a:gd name="T32" fmla="*/ 435 w 435"/>
                <a:gd name="T33" fmla="*/ 290 h 580"/>
                <a:gd name="T34" fmla="*/ 381 w 435"/>
                <a:gd name="T35" fmla="*/ 236 h 580"/>
                <a:gd name="T36" fmla="*/ 91 w 435"/>
                <a:gd name="T37" fmla="*/ 163 h 580"/>
                <a:gd name="T38" fmla="*/ 218 w 435"/>
                <a:gd name="T39" fmla="*/ 36 h 580"/>
                <a:gd name="T40" fmla="*/ 344 w 435"/>
                <a:gd name="T41" fmla="*/ 163 h 580"/>
                <a:gd name="T42" fmla="*/ 344 w 435"/>
                <a:gd name="T43" fmla="*/ 236 h 580"/>
                <a:gd name="T44" fmla="*/ 308 w 435"/>
                <a:gd name="T45" fmla="*/ 236 h 580"/>
                <a:gd name="T46" fmla="*/ 308 w 435"/>
                <a:gd name="T47" fmla="*/ 163 h 580"/>
                <a:gd name="T48" fmla="*/ 218 w 435"/>
                <a:gd name="T49" fmla="*/ 73 h 580"/>
                <a:gd name="T50" fmla="*/ 127 w 435"/>
                <a:gd name="T51" fmla="*/ 163 h 580"/>
                <a:gd name="T52" fmla="*/ 127 w 435"/>
                <a:gd name="T53" fmla="*/ 236 h 580"/>
                <a:gd name="T54" fmla="*/ 91 w 435"/>
                <a:gd name="T55" fmla="*/ 236 h 580"/>
                <a:gd name="T56" fmla="*/ 91 w 435"/>
                <a:gd name="T57" fmla="*/ 163 h 580"/>
                <a:gd name="T58" fmla="*/ 290 w 435"/>
                <a:gd name="T59" fmla="*/ 163 h 580"/>
                <a:gd name="T60" fmla="*/ 290 w 435"/>
                <a:gd name="T61" fmla="*/ 163 h 580"/>
                <a:gd name="T62" fmla="*/ 290 w 435"/>
                <a:gd name="T63" fmla="*/ 236 h 580"/>
                <a:gd name="T64" fmla="*/ 145 w 435"/>
                <a:gd name="T65" fmla="*/ 236 h 580"/>
                <a:gd name="T66" fmla="*/ 145 w 435"/>
                <a:gd name="T67" fmla="*/ 163 h 580"/>
                <a:gd name="T68" fmla="*/ 145 w 435"/>
                <a:gd name="T69" fmla="*/ 163 h 580"/>
                <a:gd name="T70" fmla="*/ 218 w 435"/>
                <a:gd name="T71" fmla="*/ 91 h 580"/>
                <a:gd name="T72" fmla="*/ 290 w 435"/>
                <a:gd name="T73" fmla="*/ 163 h 580"/>
                <a:gd name="T74" fmla="*/ 399 w 435"/>
                <a:gd name="T75" fmla="*/ 344 h 580"/>
                <a:gd name="T76" fmla="*/ 399 w 435"/>
                <a:gd name="T77" fmla="*/ 363 h 580"/>
                <a:gd name="T78" fmla="*/ 399 w 435"/>
                <a:gd name="T79" fmla="*/ 399 h 580"/>
                <a:gd name="T80" fmla="*/ 399 w 435"/>
                <a:gd name="T81" fmla="*/ 417 h 580"/>
                <a:gd name="T82" fmla="*/ 272 w 435"/>
                <a:gd name="T83" fmla="*/ 544 h 580"/>
                <a:gd name="T84" fmla="*/ 163 w 435"/>
                <a:gd name="T85" fmla="*/ 544 h 580"/>
                <a:gd name="T86" fmla="*/ 36 w 435"/>
                <a:gd name="T87" fmla="*/ 417 h 580"/>
                <a:gd name="T88" fmla="*/ 36 w 435"/>
                <a:gd name="T89" fmla="*/ 399 h 580"/>
                <a:gd name="T90" fmla="*/ 36 w 435"/>
                <a:gd name="T91" fmla="*/ 363 h 580"/>
                <a:gd name="T92" fmla="*/ 36 w 435"/>
                <a:gd name="T93" fmla="*/ 344 h 580"/>
                <a:gd name="T94" fmla="*/ 36 w 435"/>
                <a:gd name="T95" fmla="*/ 290 h 580"/>
                <a:gd name="T96" fmla="*/ 54 w 435"/>
                <a:gd name="T97" fmla="*/ 272 h 580"/>
                <a:gd name="T98" fmla="*/ 91 w 435"/>
                <a:gd name="T99" fmla="*/ 272 h 580"/>
                <a:gd name="T100" fmla="*/ 344 w 435"/>
                <a:gd name="T101" fmla="*/ 272 h 580"/>
                <a:gd name="T102" fmla="*/ 381 w 435"/>
                <a:gd name="T103" fmla="*/ 272 h 580"/>
                <a:gd name="T104" fmla="*/ 399 w 435"/>
                <a:gd name="T105" fmla="*/ 290 h 580"/>
                <a:gd name="T106" fmla="*/ 399 w 435"/>
                <a:gd name="T107" fmla="*/ 344 h 5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435" h="580">
                  <a:moveTo>
                    <a:pt x="381" y="236"/>
                  </a:moveTo>
                  <a:cubicBezTo>
                    <a:pt x="381" y="163"/>
                    <a:pt x="381" y="163"/>
                    <a:pt x="381" y="163"/>
                  </a:cubicBezTo>
                  <a:cubicBezTo>
                    <a:pt x="381" y="73"/>
                    <a:pt x="308" y="0"/>
                    <a:pt x="218" y="0"/>
                  </a:cubicBezTo>
                  <a:cubicBezTo>
                    <a:pt x="127" y="0"/>
                    <a:pt x="54" y="73"/>
                    <a:pt x="54" y="163"/>
                  </a:cubicBezTo>
                  <a:cubicBezTo>
                    <a:pt x="54" y="236"/>
                    <a:pt x="54" y="236"/>
                    <a:pt x="54" y="236"/>
                  </a:cubicBezTo>
                  <a:cubicBezTo>
                    <a:pt x="24" y="236"/>
                    <a:pt x="0" y="260"/>
                    <a:pt x="0" y="290"/>
                  </a:cubicBezTo>
                  <a:cubicBezTo>
                    <a:pt x="0" y="344"/>
                    <a:pt x="0" y="344"/>
                    <a:pt x="0" y="344"/>
                  </a:cubicBezTo>
                  <a:cubicBezTo>
                    <a:pt x="0" y="363"/>
                    <a:pt x="0" y="363"/>
                    <a:pt x="0" y="363"/>
                  </a:cubicBezTo>
                  <a:cubicBezTo>
                    <a:pt x="0" y="399"/>
                    <a:pt x="0" y="399"/>
                    <a:pt x="0" y="399"/>
                  </a:cubicBezTo>
                  <a:cubicBezTo>
                    <a:pt x="0" y="417"/>
                    <a:pt x="0" y="417"/>
                    <a:pt x="0" y="417"/>
                  </a:cubicBezTo>
                  <a:cubicBezTo>
                    <a:pt x="0" y="507"/>
                    <a:pt x="73" y="580"/>
                    <a:pt x="163" y="580"/>
                  </a:cubicBezTo>
                  <a:cubicBezTo>
                    <a:pt x="272" y="580"/>
                    <a:pt x="272" y="580"/>
                    <a:pt x="272" y="580"/>
                  </a:cubicBezTo>
                  <a:cubicBezTo>
                    <a:pt x="362" y="580"/>
                    <a:pt x="435" y="507"/>
                    <a:pt x="435" y="417"/>
                  </a:cubicBezTo>
                  <a:cubicBezTo>
                    <a:pt x="435" y="399"/>
                    <a:pt x="435" y="399"/>
                    <a:pt x="435" y="399"/>
                  </a:cubicBezTo>
                  <a:cubicBezTo>
                    <a:pt x="435" y="363"/>
                    <a:pt x="435" y="363"/>
                    <a:pt x="435" y="363"/>
                  </a:cubicBezTo>
                  <a:cubicBezTo>
                    <a:pt x="435" y="344"/>
                    <a:pt x="435" y="344"/>
                    <a:pt x="435" y="344"/>
                  </a:cubicBezTo>
                  <a:cubicBezTo>
                    <a:pt x="435" y="290"/>
                    <a:pt x="435" y="290"/>
                    <a:pt x="435" y="290"/>
                  </a:cubicBezTo>
                  <a:cubicBezTo>
                    <a:pt x="435" y="260"/>
                    <a:pt x="411" y="236"/>
                    <a:pt x="381" y="236"/>
                  </a:cubicBezTo>
                  <a:close/>
                  <a:moveTo>
                    <a:pt x="91" y="163"/>
                  </a:moveTo>
                  <a:cubicBezTo>
                    <a:pt x="91" y="93"/>
                    <a:pt x="147" y="36"/>
                    <a:pt x="218" y="36"/>
                  </a:cubicBezTo>
                  <a:cubicBezTo>
                    <a:pt x="288" y="36"/>
                    <a:pt x="344" y="93"/>
                    <a:pt x="344" y="163"/>
                  </a:cubicBezTo>
                  <a:cubicBezTo>
                    <a:pt x="344" y="236"/>
                    <a:pt x="344" y="236"/>
                    <a:pt x="344" y="236"/>
                  </a:cubicBezTo>
                  <a:cubicBezTo>
                    <a:pt x="308" y="236"/>
                    <a:pt x="308" y="236"/>
                    <a:pt x="308" y="236"/>
                  </a:cubicBezTo>
                  <a:cubicBezTo>
                    <a:pt x="308" y="163"/>
                    <a:pt x="308" y="163"/>
                    <a:pt x="308" y="163"/>
                  </a:cubicBezTo>
                  <a:cubicBezTo>
                    <a:pt x="308" y="113"/>
                    <a:pt x="268" y="73"/>
                    <a:pt x="218" y="73"/>
                  </a:cubicBezTo>
                  <a:cubicBezTo>
                    <a:pt x="167" y="73"/>
                    <a:pt x="127" y="113"/>
                    <a:pt x="127" y="163"/>
                  </a:cubicBezTo>
                  <a:cubicBezTo>
                    <a:pt x="127" y="236"/>
                    <a:pt x="127" y="236"/>
                    <a:pt x="127" y="236"/>
                  </a:cubicBezTo>
                  <a:cubicBezTo>
                    <a:pt x="91" y="236"/>
                    <a:pt x="91" y="236"/>
                    <a:pt x="91" y="236"/>
                  </a:cubicBezTo>
                  <a:lnTo>
                    <a:pt x="91" y="163"/>
                  </a:lnTo>
                  <a:close/>
                  <a:moveTo>
                    <a:pt x="290" y="163"/>
                  </a:moveTo>
                  <a:cubicBezTo>
                    <a:pt x="290" y="163"/>
                    <a:pt x="290" y="163"/>
                    <a:pt x="290" y="163"/>
                  </a:cubicBezTo>
                  <a:cubicBezTo>
                    <a:pt x="290" y="236"/>
                    <a:pt x="290" y="236"/>
                    <a:pt x="290" y="236"/>
                  </a:cubicBezTo>
                  <a:cubicBezTo>
                    <a:pt x="145" y="236"/>
                    <a:pt x="145" y="236"/>
                    <a:pt x="145" y="236"/>
                  </a:cubicBezTo>
                  <a:cubicBezTo>
                    <a:pt x="145" y="163"/>
                    <a:pt x="145" y="163"/>
                    <a:pt x="145" y="163"/>
                  </a:cubicBezTo>
                  <a:cubicBezTo>
                    <a:pt x="145" y="163"/>
                    <a:pt x="145" y="163"/>
                    <a:pt x="145" y="163"/>
                  </a:cubicBezTo>
                  <a:cubicBezTo>
                    <a:pt x="145" y="123"/>
                    <a:pt x="177" y="91"/>
                    <a:pt x="218" y="91"/>
                  </a:cubicBezTo>
                  <a:cubicBezTo>
                    <a:pt x="258" y="91"/>
                    <a:pt x="290" y="123"/>
                    <a:pt x="290" y="163"/>
                  </a:cubicBezTo>
                  <a:close/>
                  <a:moveTo>
                    <a:pt x="399" y="344"/>
                  </a:moveTo>
                  <a:cubicBezTo>
                    <a:pt x="399" y="363"/>
                    <a:pt x="399" y="363"/>
                    <a:pt x="399" y="363"/>
                  </a:cubicBezTo>
                  <a:cubicBezTo>
                    <a:pt x="399" y="399"/>
                    <a:pt x="399" y="399"/>
                    <a:pt x="399" y="399"/>
                  </a:cubicBezTo>
                  <a:cubicBezTo>
                    <a:pt x="399" y="417"/>
                    <a:pt x="399" y="417"/>
                    <a:pt x="399" y="417"/>
                  </a:cubicBezTo>
                  <a:cubicBezTo>
                    <a:pt x="399" y="487"/>
                    <a:pt x="342" y="544"/>
                    <a:pt x="272" y="544"/>
                  </a:cubicBezTo>
                  <a:cubicBezTo>
                    <a:pt x="163" y="544"/>
                    <a:pt x="163" y="544"/>
                    <a:pt x="163" y="544"/>
                  </a:cubicBezTo>
                  <a:cubicBezTo>
                    <a:pt x="93" y="544"/>
                    <a:pt x="36" y="487"/>
                    <a:pt x="36" y="417"/>
                  </a:cubicBezTo>
                  <a:cubicBezTo>
                    <a:pt x="36" y="399"/>
                    <a:pt x="36" y="399"/>
                    <a:pt x="36" y="399"/>
                  </a:cubicBezTo>
                  <a:cubicBezTo>
                    <a:pt x="36" y="363"/>
                    <a:pt x="36" y="363"/>
                    <a:pt x="36" y="363"/>
                  </a:cubicBezTo>
                  <a:cubicBezTo>
                    <a:pt x="36" y="344"/>
                    <a:pt x="36" y="344"/>
                    <a:pt x="36" y="344"/>
                  </a:cubicBezTo>
                  <a:cubicBezTo>
                    <a:pt x="36" y="290"/>
                    <a:pt x="36" y="290"/>
                    <a:pt x="36" y="290"/>
                  </a:cubicBezTo>
                  <a:cubicBezTo>
                    <a:pt x="36" y="280"/>
                    <a:pt x="44" y="272"/>
                    <a:pt x="54" y="272"/>
                  </a:cubicBezTo>
                  <a:cubicBezTo>
                    <a:pt x="66" y="272"/>
                    <a:pt x="79" y="272"/>
                    <a:pt x="91" y="272"/>
                  </a:cubicBezTo>
                  <a:cubicBezTo>
                    <a:pt x="344" y="272"/>
                    <a:pt x="344" y="272"/>
                    <a:pt x="344" y="272"/>
                  </a:cubicBezTo>
                  <a:cubicBezTo>
                    <a:pt x="356" y="272"/>
                    <a:pt x="369" y="272"/>
                    <a:pt x="381" y="272"/>
                  </a:cubicBezTo>
                  <a:cubicBezTo>
                    <a:pt x="391" y="272"/>
                    <a:pt x="399" y="280"/>
                    <a:pt x="399" y="290"/>
                  </a:cubicBezTo>
                  <a:lnTo>
                    <a:pt x="399" y="34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>
                <a:latin typeface="+mj-lt"/>
              </a:endParaRPr>
            </a:p>
          </p:txBody>
        </p:sp>
        <p:sp>
          <p:nvSpPr>
            <p:cNvPr id="102" name="Freeform 20"/>
            <p:cNvSpPr>
              <a:spLocks/>
            </p:cNvSpPr>
            <p:nvPr/>
          </p:nvSpPr>
          <p:spPr bwMode="auto">
            <a:xfrm>
              <a:off x="687388" y="1298575"/>
              <a:ext cx="274638" cy="411162"/>
            </a:xfrm>
            <a:custGeom>
              <a:avLst/>
              <a:gdLst>
                <a:gd name="T0" fmla="*/ 37 w 73"/>
                <a:gd name="T1" fmla="*/ 0 h 109"/>
                <a:gd name="T2" fmla="*/ 0 w 73"/>
                <a:gd name="T3" fmla="*/ 37 h 109"/>
                <a:gd name="T4" fmla="*/ 12 w 73"/>
                <a:gd name="T5" fmla="*/ 85 h 109"/>
                <a:gd name="T6" fmla="*/ 37 w 73"/>
                <a:gd name="T7" fmla="*/ 109 h 109"/>
                <a:gd name="T8" fmla="*/ 61 w 73"/>
                <a:gd name="T9" fmla="*/ 85 h 109"/>
                <a:gd name="T10" fmla="*/ 73 w 73"/>
                <a:gd name="T11" fmla="*/ 37 h 109"/>
                <a:gd name="T12" fmla="*/ 37 w 73"/>
                <a:gd name="T13" fmla="*/ 0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3" h="109">
                  <a:moveTo>
                    <a:pt x="37" y="0"/>
                  </a:moveTo>
                  <a:cubicBezTo>
                    <a:pt x="16" y="0"/>
                    <a:pt x="0" y="17"/>
                    <a:pt x="0" y="37"/>
                  </a:cubicBezTo>
                  <a:cubicBezTo>
                    <a:pt x="0" y="48"/>
                    <a:pt x="6" y="69"/>
                    <a:pt x="12" y="85"/>
                  </a:cubicBezTo>
                  <a:cubicBezTo>
                    <a:pt x="17" y="99"/>
                    <a:pt x="23" y="109"/>
                    <a:pt x="37" y="109"/>
                  </a:cubicBezTo>
                  <a:cubicBezTo>
                    <a:pt x="51" y="109"/>
                    <a:pt x="56" y="99"/>
                    <a:pt x="61" y="85"/>
                  </a:cubicBezTo>
                  <a:cubicBezTo>
                    <a:pt x="67" y="69"/>
                    <a:pt x="73" y="48"/>
                    <a:pt x="73" y="37"/>
                  </a:cubicBezTo>
                  <a:cubicBezTo>
                    <a:pt x="73" y="17"/>
                    <a:pt x="57" y="0"/>
                    <a:pt x="37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>
                <a:latin typeface="+mj-lt"/>
              </a:endParaRPr>
            </a:p>
          </p:txBody>
        </p:sp>
      </p:grpSp>
      <p:sp>
        <p:nvSpPr>
          <p:cNvPr id="47" name="Text Placeholder 1"/>
          <p:cNvSpPr txBox="1">
            <a:spLocks/>
          </p:cNvSpPr>
          <p:nvPr/>
        </p:nvSpPr>
        <p:spPr>
          <a:xfrm>
            <a:off x="553135" y="592429"/>
            <a:ext cx="10905239" cy="454612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None/>
            </a:pPr>
            <a:r>
              <a:rPr lang="tr-TR" b="1" dirty="0"/>
              <a:t>BİLGİLENDİRME</a:t>
            </a:r>
          </a:p>
          <a:p>
            <a:pPr marL="0" indent="0" algn="ctr">
              <a:lnSpc>
                <a:spcPct val="100000"/>
              </a:lnSpc>
              <a:buNone/>
            </a:pPr>
            <a:endParaRPr lang="tr-TR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5" name="Text Placeholder 32"/>
          <p:cNvSpPr txBox="1">
            <a:spLocks/>
          </p:cNvSpPr>
          <p:nvPr/>
        </p:nvSpPr>
        <p:spPr>
          <a:xfrm>
            <a:off x="3750332" y="1754790"/>
            <a:ext cx="1846027" cy="384053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30000"/>
              </a:lnSpc>
              <a:spcBef>
                <a:spcPts val="0"/>
              </a:spcBef>
              <a:buNone/>
            </a:pPr>
            <a:endParaRPr lang="en-US" sz="1600" b="1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</p:txBody>
      </p:sp>
      <p:sp>
        <p:nvSpPr>
          <p:cNvPr id="66" name="Text Placeholder 32"/>
          <p:cNvSpPr txBox="1">
            <a:spLocks/>
          </p:cNvSpPr>
          <p:nvPr/>
        </p:nvSpPr>
        <p:spPr>
          <a:xfrm>
            <a:off x="1515036" y="2821315"/>
            <a:ext cx="1846027" cy="303339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30000"/>
              </a:lnSpc>
              <a:spcBef>
                <a:spcPts val="0"/>
              </a:spcBef>
              <a:buNone/>
            </a:pPr>
            <a:endParaRPr lang="en-US" sz="1600" b="1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</p:txBody>
      </p:sp>
      <p:sp>
        <p:nvSpPr>
          <p:cNvPr id="12" name="Text Placeholder 32"/>
          <p:cNvSpPr txBox="1">
            <a:spLocks/>
          </p:cNvSpPr>
          <p:nvPr/>
        </p:nvSpPr>
        <p:spPr>
          <a:xfrm>
            <a:off x="2253083" y="1493323"/>
            <a:ext cx="8164910" cy="392367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just" defTabSz="91440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tr-TR" sz="2400" b="1" dirty="0">
              <a:latin typeface="+mn-lt"/>
            </a:endParaRPr>
          </a:p>
          <a:p>
            <a:pPr marL="0" indent="0" algn="just" defTabSz="91440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tr-TR" sz="2400" dirty="0">
                <a:latin typeface="+mn-lt"/>
              </a:rPr>
              <a:t>1. sınıf, 2. sınıf, 3. sınıf, 4. sınıf ve meslek yüksekokullarında okul uzatan her öğrenci dönem kaybı yaşamamak için kayıt yenileme (ders seçme) işlemini, </a:t>
            </a:r>
            <a:r>
              <a:rPr lang="tr-TR" sz="2400" b="1" dirty="0">
                <a:latin typeface="+mn-lt"/>
              </a:rPr>
              <a:t>15 - 19 Şubat 2021 </a:t>
            </a:r>
            <a:r>
              <a:rPr lang="tr-TR" sz="2400" dirty="0">
                <a:latin typeface="+mn-lt"/>
              </a:rPr>
              <a:t>tarihleri arasında mali  yükümlülüğünü de yerine       getirmek koşulu ile Öğrenci İşleri Sistemi (OİS) üzerinden gerçekleştirmelidir.  </a:t>
            </a:r>
          </a:p>
          <a:p>
            <a:pPr marL="0" indent="0" algn="just" defTabSz="91440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tr-TR" dirty="0">
              <a:latin typeface="+mj-lt"/>
            </a:endParaRPr>
          </a:p>
          <a:p>
            <a:pPr marL="0" indent="0" algn="just" defTabSz="91440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tr-TR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7699126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/>
          <p:cNvSpPr/>
          <p:nvPr/>
        </p:nvSpPr>
        <p:spPr>
          <a:xfrm>
            <a:off x="0" y="0"/>
            <a:ext cx="2835965" cy="6857999"/>
          </a:xfrm>
          <a:prstGeom prst="rect">
            <a:avLst/>
          </a:prstGeom>
          <a:solidFill>
            <a:schemeClr val="tx1">
              <a:lumMod val="65000"/>
              <a:lumOff val="35000"/>
              <a:alpha val="9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39" name="Text Placeholder 33"/>
          <p:cNvSpPr txBox="1">
            <a:spLocks/>
          </p:cNvSpPr>
          <p:nvPr/>
        </p:nvSpPr>
        <p:spPr>
          <a:xfrm>
            <a:off x="5741234" y="532601"/>
            <a:ext cx="4578358" cy="423129"/>
          </a:xfrm>
          <a:prstGeom prst="rect">
            <a:avLst/>
          </a:prstGeom>
        </p:spPr>
        <p:txBody>
          <a:bodyPr lIns="0" tIns="0" rIns="0" bIns="0"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None/>
            </a:pPr>
            <a:r>
              <a:rPr lang="tr-TR" sz="2400" b="1" dirty="0"/>
              <a:t>OIS Kullanıcı Girişi</a:t>
            </a:r>
          </a:p>
        </p:txBody>
      </p:sp>
      <p:sp>
        <p:nvSpPr>
          <p:cNvPr id="31" name="İçerik Yer Tutucusu 2"/>
          <p:cNvSpPr txBox="1">
            <a:spLocks/>
          </p:cNvSpPr>
          <p:nvPr/>
        </p:nvSpPr>
        <p:spPr>
          <a:xfrm>
            <a:off x="3762011" y="1275817"/>
            <a:ext cx="8121322" cy="4355725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endParaRPr lang="tr-TR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 algn="just">
              <a:buNone/>
            </a:pPr>
            <a:endParaRPr lang="tr-TR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7" name="Text Placeholder 33"/>
          <p:cNvSpPr txBox="1">
            <a:spLocks/>
          </p:cNvSpPr>
          <p:nvPr/>
        </p:nvSpPr>
        <p:spPr>
          <a:xfrm>
            <a:off x="206375" y="584074"/>
            <a:ext cx="2757207" cy="583229"/>
          </a:xfrm>
          <a:prstGeom prst="rect">
            <a:avLst/>
          </a:prstGeom>
        </p:spPr>
        <p:txBody>
          <a:bodyPr lIns="0" tIns="0" rIns="0" bIns="0"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None/>
            </a:pPr>
            <a:r>
              <a:rPr lang="tr-TR" sz="2800" b="1" dirty="0">
                <a:solidFill>
                  <a:schemeClr val="bg1"/>
                </a:solidFill>
              </a:rPr>
              <a:t>OİS</a:t>
            </a:r>
          </a:p>
        </p:txBody>
      </p:sp>
      <p:cxnSp>
        <p:nvCxnSpPr>
          <p:cNvPr id="12" name="Straight Connector 14"/>
          <p:cNvCxnSpPr/>
          <p:nvPr/>
        </p:nvCxnSpPr>
        <p:spPr>
          <a:xfrm flipH="1">
            <a:off x="0" y="1115198"/>
            <a:ext cx="2580730" cy="384"/>
          </a:xfrm>
          <a:prstGeom prst="line">
            <a:avLst/>
          </a:prstGeom>
          <a:ln w="25400">
            <a:solidFill>
              <a:schemeClr val="bg1">
                <a:lumMod val="85000"/>
              </a:schemeClr>
            </a:solidFill>
            <a:prstDash val="solid"/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Resim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71741" y="6142718"/>
            <a:ext cx="1847850" cy="657225"/>
          </a:xfrm>
          <a:prstGeom prst="rect">
            <a:avLst/>
          </a:prstGeom>
        </p:spPr>
      </p:pic>
      <p:sp>
        <p:nvSpPr>
          <p:cNvPr id="2" name="Dikdörtgen 1"/>
          <p:cNvSpPr/>
          <p:nvPr/>
        </p:nvSpPr>
        <p:spPr>
          <a:xfrm>
            <a:off x="2835964" y="1435285"/>
            <a:ext cx="410448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dirty="0">
                <a:hlinkClick r:id="rId5"/>
              </a:rPr>
              <a:t>http://ois.beykoz.edu.tr</a:t>
            </a:r>
            <a:r>
              <a:rPr lang="tr-TR" dirty="0"/>
              <a:t> adresinden veya </a:t>
            </a:r>
            <a:r>
              <a:rPr lang="tr-TR" u="sng" dirty="0">
                <a:hlinkClick r:id="rId6"/>
              </a:rPr>
              <a:t>www.beykoz.edu.tr</a:t>
            </a:r>
            <a:r>
              <a:rPr lang="tr-TR" dirty="0"/>
              <a:t>  </a:t>
            </a:r>
            <a:r>
              <a:rPr lang="tr-TR" dirty="0" err="1"/>
              <a:t>anasayfasında</a:t>
            </a:r>
            <a:r>
              <a:rPr lang="tr-TR" dirty="0"/>
              <a:t> </a:t>
            </a:r>
            <a:r>
              <a:rPr lang="tr-TR" dirty="0" err="1"/>
              <a:t>Ögrencilerimiz</a:t>
            </a:r>
            <a:r>
              <a:rPr lang="tr-TR" dirty="0"/>
              <a:t> menüsünde yer alan OIS yazısına tıklayarak sisteme giriş yapabilirsiniz.</a:t>
            </a:r>
          </a:p>
        </p:txBody>
      </p:sp>
      <p:sp>
        <p:nvSpPr>
          <p:cNvPr id="3" name="Dikdörtgen 2"/>
          <p:cNvSpPr/>
          <p:nvPr/>
        </p:nvSpPr>
        <p:spPr>
          <a:xfrm>
            <a:off x="2835964" y="3332235"/>
            <a:ext cx="431434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dirty="0"/>
              <a:t>kullanıcı adınızı “</a:t>
            </a:r>
            <a:r>
              <a:rPr lang="tr-TR" dirty="0" err="1"/>
              <a:t>adsoyad</a:t>
            </a:r>
            <a:r>
              <a:rPr lang="tr-TR" dirty="0"/>
              <a:t>” </a:t>
            </a:r>
          </a:p>
          <a:p>
            <a:pPr algn="just"/>
            <a:r>
              <a:rPr lang="tr-TR" dirty="0"/>
              <a:t>olarak birleşik ve Türkçe karakter </a:t>
            </a:r>
          </a:p>
          <a:p>
            <a:pPr algn="just"/>
            <a:r>
              <a:rPr lang="tr-TR" dirty="0"/>
              <a:t>kullanmadan girmelisiniz.</a:t>
            </a:r>
          </a:p>
          <a:p>
            <a:pPr algn="just"/>
            <a:r>
              <a:rPr lang="tr-TR" dirty="0"/>
              <a:t>Parolanız, ilk kayıtta verilmiştir.</a:t>
            </a:r>
          </a:p>
          <a:p>
            <a:pPr algn="just"/>
            <a:r>
              <a:rPr lang="tr-TR" dirty="0"/>
              <a:t>Eğer parolanızı hatırlamıyorsanız “Parolamı Unuttum” linkine tıklayarak yeni parolanızın SMS olarak gelmesini sağlayabilirsiniz.</a:t>
            </a: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866492" y="1466906"/>
            <a:ext cx="3286190" cy="3486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8446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9" grpId="0"/>
      <p:bldP spid="31" grpId="0"/>
      <p:bldP spid="3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/>
          <p:cNvSpPr/>
          <p:nvPr/>
        </p:nvSpPr>
        <p:spPr>
          <a:xfrm>
            <a:off x="0" y="0"/>
            <a:ext cx="2835965" cy="6857999"/>
          </a:xfrm>
          <a:prstGeom prst="rect">
            <a:avLst/>
          </a:prstGeom>
          <a:solidFill>
            <a:schemeClr val="tx1">
              <a:lumMod val="65000"/>
              <a:lumOff val="35000"/>
              <a:alpha val="9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39" name="Text Placeholder 33"/>
          <p:cNvSpPr txBox="1">
            <a:spLocks/>
          </p:cNvSpPr>
          <p:nvPr/>
        </p:nvSpPr>
        <p:spPr>
          <a:xfrm>
            <a:off x="5065485" y="526909"/>
            <a:ext cx="4949372" cy="423129"/>
          </a:xfrm>
          <a:prstGeom prst="rect">
            <a:avLst/>
          </a:prstGeom>
        </p:spPr>
        <p:txBody>
          <a:bodyPr lIns="0" tIns="0" rIns="0" bIns="0"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en-AU" sz="2400" b="1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</p:txBody>
      </p:sp>
      <p:sp>
        <p:nvSpPr>
          <p:cNvPr id="37" name="Text Placeholder 33"/>
          <p:cNvSpPr txBox="1">
            <a:spLocks/>
          </p:cNvSpPr>
          <p:nvPr/>
        </p:nvSpPr>
        <p:spPr>
          <a:xfrm>
            <a:off x="112546" y="588756"/>
            <a:ext cx="3020398" cy="423761"/>
          </a:xfrm>
          <a:prstGeom prst="rect">
            <a:avLst/>
          </a:prstGeom>
        </p:spPr>
        <p:txBody>
          <a:bodyPr lIns="0" tIns="0" rIns="0" bIns="0"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tr-TR" sz="2400" b="1" dirty="0">
                <a:solidFill>
                  <a:schemeClr val="bg1"/>
                </a:solidFill>
                <a:latin typeface="+mn-lt"/>
              </a:rPr>
              <a:t>OİS /</a:t>
            </a:r>
            <a:r>
              <a:rPr lang="tr-TR" sz="2400" b="1" dirty="0">
                <a:solidFill>
                  <a:schemeClr val="bg1"/>
                </a:solidFill>
              </a:rPr>
              <a:t>DERS SEÇME</a:t>
            </a:r>
            <a:endParaRPr lang="en-AU" sz="24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AU" sz="2800" b="1" dirty="0">
              <a:solidFill>
                <a:schemeClr val="bg1"/>
              </a:solidFill>
              <a:latin typeface="+mn-lt"/>
            </a:endParaRPr>
          </a:p>
        </p:txBody>
      </p:sp>
      <p:cxnSp>
        <p:nvCxnSpPr>
          <p:cNvPr id="12" name="Straight Connector 14"/>
          <p:cNvCxnSpPr/>
          <p:nvPr/>
        </p:nvCxnSpPr>
        <p:spPr>
          <a:xfrm flipH="1">
            <a:off x="0" y="1115198"/>
            <a:ext cx="2580730" cy="384"/>
          </a:xfrm>
          <a:prstGeom prst="line">
            <a:avLst/>
          </a:prstGeom>
          <a:ln w="25400">
            <a:solidFill>
              <a:schemeClr val="bg1">
                <a:lumMod val="85000"/>
              </a:schemeClr>
            </a:solidFill>
            <a:prstDash val="solid"/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Dikdörtgen 1"/>
          <p:cNvSpPr/>
          <p:nvPr/>
        </p:nvSpPr>
        <p:spPr>
          <a:xfrm>
            <a:off x="3984807" y="1000934"/>
            <a:ext cx="6096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tr-TR" dirty="0"/>
              <a:t>Kullanıcı adınız ve parolanız ile giriş yaptıktan  sonra gelen ekrandan, ilk ikonda yer alan </a:t>
            </a:r>
            <a:r>
              <a:rPr lang="tr-TR" b="1" dirty="0"/>
              <a:t>Ders Seçme </a:t>
            </a:r>
            <a:r>
              <a:rPr lang="tr-TR" dirty="0"/>
              <a:t>ekranına tıklayınız. Yine bu ikonun içinde yer alan </a:t>
            </a:r>
            <a:r>
              <a:rPr lang="tr-TR" b="1" dirty="0" err="1"/>
              <a:t>Slotla</a:t>
            </a:r>
            <a:r>
              <a:rPr lang="tr-TR" dirty="0" err="1"/>
              <a:t>rdan</a:t>
            </a:r>
            <a:r>
              <a:rPr lang="tr-TR" dirty="0"/>
              <a:t> daha önce aldığınız veya almanız gereken tüm dersleri görebilir ve kontrol edebilirsiniz.</a:t>
            </a: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33569" y="2649511"/>
            <a:ext cx="3375520" cy="2896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09577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9" grpId="0"/>
      <p:bldP spid="3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/>
          <p:cNvSpPr/>
          <p:nvPr/>
        </p:nvSpPr>
        <p:spPr>
          <a:xfrm>
            <a:off x="0" y="0"/>
            <a:ext cx="2835965" cy="6857999"/>
          </a:xfrm>
          <a:prstGeom prst="rect">
            <a:avLst/>
          </a:prstGeom>
          <a:solidFill>
            <a:schemeClr val="tx1">
              <a:lumMod val="65000"/>
              <a:lumOff val="35000"/>
              <a:alpha val="9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39" name="Text Placeholder 33"/>
          <p:cNvSpPr txBox="1">
            <a:spLocks/>
          </p:cNvSpPr>
          <p:nvPr/>
        </p:nvSpPr>
        <p:spPr>
          <a:xfrm>
            <a:off x="5065485" y="526909"/>
            <a:ext cx="4949372" cy="423129"/>
          </a:xfrm>
          <a:prstGeom prst="rect">
            <a:avLst/>
          </a:prstGeom>
        </p:spPr>
        <p:txBody>
          <a:bodyPr lIns="0" tIns="0" rIns="0" bIns="0"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es-ES" sz="2400" b="1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</p:txBody>
      </p:sp>
      <p:cxnSp>
        <p:nvCxnSpPr>
          <p:cNvPr id="12" name="Straight Connector 14"/>
          <p:cNvCxnSpPr/>
          <p:nvPr/>
        </p:nvCxnSpPr>
        <p:spPr>
          <a:xfrm flipH="1">
            <a:off x="0" y="1070227"/>
            <a:ext cx="2580730" cy="384"/>
          </a:xfrm>
          <a:prstGeom prst="line">
            <a:avLst/>
          </a:prstGeom>
          <a:ln w="25400">
            <a:solidFill>
              <a:schemeClr val="bg1">
                <a:lumMod val="85000"/>
              </a:schemeClr>
            </a:solidFill>
            <a:prstDash val="solid"/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Dikdörtgen 1"/>
          <p:cNvSpPr/>
          <p:nvPr/>
        </p:nvSpPr>
        <p:spPr>
          <a:xfrm>
            <a:off x="3274205" y="796868"/>
            <a:ext cx="831728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dirty="0"/>
              <a:t>Öğrenci kayıtlanacağı tüm dersleri seçtikten sonra, ders kayıtlarının danışman onay işleminin yapılması için </a:t>
            </a:r>
            <a:r>
              <a:rPr lang="tr-TR" b="1" dirty="0"/>
              <a:t>Danışman Onayına Gönder </a:t>
            </a:r>
            <a:r>
              <a:rPr lang="tr-TR" dirty="0"/>
              <a:t>butonuna tıklar. Gönderim işleminden sonra </a:t>
            </a:r>
            <a:r>
              <a:rPr lang="tr-TR" b="1" dirty="0"/>
              <a:t>Danışman Onay Durumu: Beklemede </a:t>
            </a:r>
            <a:r>
              <a:rPr lang="tr-TR" dirty="0"/>
              <a:t>olarak görünür. </a:t>
            </a:r>
          </a:p>
          <a:p>
            <a:pPr algn="just"/>
            <a:r>
              <a:rPr lang="tr-TR" dirty="0"/>
              <a:t>Ders kaydı danışmanı tarafından Onaylanan öğrencinin </a:t>
            </a:r>
            <a:r>
              <a:rPr lang="tr-TR" b="1" dirty="0"/>
              <a:t>Danışman onay Durumu: Onaylandı</a:t>
            </a:r>
            <a:r>
              <a:rPr lang="tr-TR" dirty="0"/>
              <a:t> olarak değişir ve öğrenci derslere kayıtlanır. </a:t>
            </a:r>
          </a:p>
          <a:p>
            <a:pPr algn="just"/>
            <a:endParaRPr lang="tr-TR" dirty="0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81026" y="2338466"/>
            <a:ext cx="8318290" cy="3641731"/>
          </a:xfrm>
          <a:prstGeom prst="rect">
            <a:avLst/>
          </a:prstGeom>
        </p:spPr>
      </p:pic>
      <p:sp>
        <p:nvSpPr>
          <p:cNvPr id="14" name="Text Placeholder 33"/>
          <p:cNvSpPr txBox="1">
            <a:spLocks/>
          </p:cNvSpPr>
          <p:nvPr/>
        </p:nvSpPr>
        <p:spPr>
          <a:xfrm>
            <a:off x="112546" y="588756"/>
            <a:ext cx="3020398" cy="423761"/>
          </a:xfrm>
          <a:prstGeom prst="rect">
            <a:avLst/>
          </a:prstGeom>
        </p:spPr>
        <p:txBody>
          <a:bodyPr lIns="0" tIns="0" rIns="0" bIns="0"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tr-TR" sz="2400" b="1" dirty="0">
                <a:solidFill>
                  <a:schemeClr val="bg1"/>
                </a:solidFill>
                <a:latin typeface="+mn-lt"/>
              </a:rPr>
              <a:t>OİS /</a:t>
            </a:r>
            <a:r>
              <a:rPr lang="tr-TR" sz="2400" b="1" dirty="0">
                <a:solidFill>
                  <a:schemeClr val="bg1"/>
                </a:solidFill>
              </a:rPr>
              <a:t>DERS SEÇME</a:t>
            </a:r>
            <a:endParaRPr lang="en-AU" sz="24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AU" sz="2800" b="1" dirty="0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14355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9" grpId="0"/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/>
          <p:cNvSpPr/>
          <p:nvPr/>
        </p:nvSpPr>
        <p:spPr>
          <a:xfrm>
            <a:off x="0" y="0"/>
            <a:ext cx="2835965" cy="6857999"/>
          </a:xfrm>
          <a:prstGeom prst="rect">
            <a:avLst/>
          </a:prstGeom>
          <a:solidFill>
            <a:schemeClr val="tx1">
              <a:lumMod val="65000"/>
              <a:lumOff val="35000"/>
              <a:alpha val="9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cxnSp>
        <p:nvCxnSpPr>
          <p:cNvPr id="12" name="Straight Connector 14"/>
          <p:cNvCxnSpPr/>
          <p:nvPr/>
        </p:nvCxnSpPr>
        <p:spPr>
          <a:xfrm flipH="1">
            <a:off x="0" y="1115198"/>
            <a:ext cx="2580730" cy="384"/>
          </a:xfrm>
          <a:prstGeom prst="line">
            <a:avLst/>
          </a:prstGeom>
          <a:ln w="25400">
            <a:solidFill>
              <a:schemeClr val="bg1">
                <a:lumMod val="85000"/>
              </a:schemeClr>
            </a:solidFill>
            <a:prstDash val="solid"/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Dikdörtgen 1"/>
          <p:cNvSpPr/>
          <p:nvPr/>
        </p:nvSpPr>
        <p:spPr>
          <a:xfrm>
            <a:off x="2835965" y="427458"/>
            <a:ext cx="893131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b="1" dirty="0"/>
              <a:t>Meslek Yüksekokulunda Okul uzatan öğrencilerimiz; </a:t>
            </a:r>
            <a:r>
              <a:rPr lang="tr-TR" dirty="0"/>
              <a:t>Ders Seçme ekranından, başarısız oldukları veya daha önce alınamayan tüm dersleri görebilirler. Seçmek istedikleri dersleri işaretlediklerinde kaç kredi seçtiklerini ve fiyatlarını görebileceklerdir. “Kaydet“ yaparak Mali İşler Müdürlüğü’ne ödemeyi yaparak, tekrar </a:t>
            </a:r>
            <a:r>
              <a:rPr lang="tr-TR" dirty="0" err="1"/>
              <a:t>ois’e</a:t>
            </a:r>
            <a:r>
              <a:rPr lang="tr-TR" dirty="0"/>
              <a:t> girerek derslerini </a:t>
            </a:r>
            <a:r>
              <a:rPr lang="tr-TR" u="sng" dirty="0"/>
              <a:t>mutlaka</a:t>
            </a:r>
            <a:r>
              <a:rPr lang="tr-TR" dirty="0"/>
              <a:t> danışman onayına göndermelidirler. Böylelikle derslere kesin kayıtları yapılacaktır. </a:t>
            </a:r>
            <a:endParaRPr lang="tr-TR" dirty="0">
              <a:solidFill>
                <a:srgbClr val="FF0000"/>
              </a:solidFill>
            </a:endParaRP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35965" y="2066084"/>
            <a:ext cx="9066225" cy="3659510"/>
          </a:xfrm>
          <a:prstGeom prst="rect">
            <a:avLst/>
          </a:prstGeom>
        </p:spPr>
      </p:pic>
      <p:sp>
        <p:nvSpPr>
          <p:cNvPr id="11" name="Text Placeholder 33"/>
          <p:cNvSpPr txBox="1">
            <a:spLocks/>
          </p:cNvSpPr>
          <p:nvPr/>
        </p:nvSpPr>
        <p:spPr>
          <a:xfrm>
            <a:off x="112546" y="588756"/>
            <a:ext cx="3020398" cy="423761"/>
          </a:xfrm>
          <a:prstGeom prst="rect">
            <a:avLst/>
          </a:prstGeom>
        </p:spPr>
        <p:txBody>
          <a:bodyPr lIns="0" tIns="0" rIns="0" bIns="0"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tr-TR" sz="2400" b="1" dirty="0">
                <a:solidFill>
                  <a:schemeClr val="bg1"/>
                </a:solidFill>
                <a:latin typeface="+mn-lt"/>
              </a:rPr>
              <a:t>OİS /</a:t>
            </a:r>
            <a:r>
              <a:rPr lang="tr-TR" sz="2400" b="1" dirty="0">
                <a:solidFill>
                  <a:schemeClr val="bg1"/>
                </a:solidFill>
              </a:rPr>
              <a:t>DERS SEÇME</a:t>
            </a:r>
            <a:endParaRPr lang="en-AU" sz="24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AU" sz="2800" b="1" dirty="0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924822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/>
          <p:cNvSpPr/>
          <p:nvPr/>
        </p:nvSpPr>
        <p:spPr>
          <a:xfrm>
            <a:off x="0" y="0"/>
            <a:ext cx="2835965" cy="6857999"/>
          </a:xfrm>
          <a:prstGeom prst="rect">
            <a:avLst/>
          </a:prstGeom>
          <a:solidFill>
            <a:schemeClr val="tx1">
              <a:lumMod val="65000"/>
              <a:lumOff val="35000"/>
              <a:alpha val="9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cxnSp>
        <p:nvCxnSpPr>
          <p:cNvPr id="12" name="Straight Connector 14"/>
          <p:cNvCxnSpPr/>
          <p:nvPr/>
        </p:nvCxnSpPr>
        <p:spPr>
          <a:xfrm flipH="1">
            <a:off x="0" y="1115198"/>
            <a:ext cx="2580730" cy="384"/>
          </a:xfrm>
          <a:prstGeom prst="line">
            <a:avLst/>
          </a:prstGeom>
          <a:ln w="25400">
            <a:solidFill>
              <a:schemeClr val="bg1">
                <a:lumMod val="85000"/>
              </a:schemeClr>
            </a:solidFill>
            <a:prstDash val="solid"/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33"/>
          <p:cNvSpPr txBox="1">
            <a:spLocks/>
          </p:cNvSpPr>
          <p:nvPr/>
        </p:nvSpPr>
        <p:spPr>
          <a:xfrm>
            <a:off x="112546" y="588756"/>
            <a:ext cx="3020398" cy="423761"/>
          </a:xfrm>
          <a:prstGeom prst="rect">
            <a:avLst/>
          </a:prstGeom>
        </p:spPr>
        <p:txBody>
          <a:bodyPr lIns="0" tIns="0" rIns="0" bIns="0"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tr-TR" sz="2400" b="1" dirty="0">
                <a:solidFill>
                  <a:schemeClr val="bg1"/>
                </a:solidFill>
                <a:latin typeface="+mn-lt"/>
              </a:rPr>
              <a:t>OİS /</a:t>
            </a:r>
            <a:r>
              <a:rPr lang="tr-TR" sz="2400" b="1" dirty="0">
                <a:solidFill>
                  <a:schemeClr val="bg1"/>
                </a:solidFill>
              </a:rPr>
              <a:t>DERS SEÇME</a:t>
            </a:r>
            <a:endParaRPr lang="en-AU" sz="24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AU" sz="28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2835964" y="54266"/>
            <a:ext cx="906622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3600" b="1" dirty="0"/>
              <a:t>KURALLAR</a:t>
            </a:r>
          </a:p>
        </p:txBody>
      </p:sp>
      <p:sp>
        <p:nvSpPr>
          <p:cNvPr id="5" name="Dikdörtgen 4"/>
          <p:cNvSpPr/>
          <p:nvPr/>
        </p:nvSpPr>
        <p:spPr>
          <a:xfrm>
            <a:off x="2835963" y="608833"/>
            <a:ext cx="9066226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/>
              <a:t>Beykoz Üniversitesi Lisans-</a:t>
            </a:r>
            <a:r>
              <a:rPr lang="tr-TR" dirty="0" err="1"/>
              <a:t>Önlisans</a:t>
            </a:r>
            <a:r>
              <a:rPr lang="tr-TR" dirty="0"/>
              <a:t> Eğitim-Öğretim Yönetmeliğinin </a:t>
            </a:r>
            <a:r>
              <a:rPr lang="tr-TR" b="1" dirty="0"/>
              <a:t>MADDE 20 </a:t>
            </a:r>
            <a:r>
              <a:rPr lang="tr-TR" dirty="0"/>
              <a:t>«</a:t>
            </a:r>
            <a:r>
              <a:rPr lang="tr-TR" b="1" dirty="0"/>
              <a:t>Öğrenci iş yükü ve ders alma </a:t>
            </a:r>
            <a:r>
              <a:rPr lang="tr-TR" b="1" dirty="0" err="1"/>
              <a:t>koşulları»na</a:t>
            </a:r>
            <a:r>
              <a:rPr lang="tr-TR" b="1" dirty="0"/>
              <a:t> göre;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b="1" dirty="0"/>
          </a:p>
          <a:p>
            <a:r>
              <a:rPr lang="tr-TR" b="1" dirty="0"/>
              <a:t>	I. </a:t>
            </a:r>
            <a:r>
              <a:rPr lang="tr-TR" dirty="0"/>
              <a:t>GNO 4,00 üzerinden 1,79 veya altında olan öğrenciler 30 </a:t>
            </a:r>
            <a:r>
              <a:rPr lang="tr-TR" dirty="0" err="1"/>
              <a:t>AKTS’ye</a:t>
            </a:r>
            <a:r>
              <a:rPr lang="tr-TR" dirty="0"/>
              <a:t> kadar,</a:t>
            </a:r>
          </a:p>
          <a:p>
            <a:r>
              <a:rPr lang="tr-TR" dirty="0"/>
              <a:t>	</a:t>
            </a:r>
            <a:r>
              <a:rPr lang="tr-TR" b="1" dirty="0"/>
              <a:t>II.</a:t>
            </a:r>
            <a:r>
              <a:rPr lang="tr-TR" dirty="0"/>
              <a:t> GNO 4,00 üzerinden 1,80-2,49 arasında olan öğrenciler 36 </a:t>
            </a:r>
            <a:r>
              <a:rPr lang="tr-TR" dirty="0" err="1"/>
              <a:t>AKTS’ye</a:t>
            </a:r>
            <a:r>
              <a:rPr lang="tr-TR" dirty="0"/>
              <a:t> kadar,</a:t>
            </a:r>
          </a:p>
          <a:p>
            <a:r>
              <a:rPr lang="tr-TR" dirty="0"/>
              <a:t>	</a:t>
            </a:r>
            <a:r>
              <a:rPr lang="tr-TR" b="1" dirty="0"/>
              <a:t>III.</a:t>
            </a:r>
            <a:r>
              <a:rPr lang="tr-TR" dirty="0"/>
              <a:t> GNO 4,00 üzerinden 2,50 veya üzerinde olan öğrenciler 42 </a:t>
            </a:r>
            <a:r>
              <a:rPr lang="tr-TR" dirty="0" err="1"/>
              <a:t>AKTS’ye</a:t>
            </a:r>
            <a:r>
              <a:rPr lang="tr-TR" dirty="0"/>
              <a:t> kadar,</a:t>
            </a:r>
          </a:p>
          <a:p>
            <a:r>
              <a:rPr lang="tr-TR" dirty="0"/>
              <a:t>	</a:t>
            </a:r>
            <a:r>
              <a:rPr lang="tr-TR" b="1" dirty="0"/>
              <a:t>IV.</a:t>
            </a:r>
            <a:r>
              <a:rPr lang="tr-TR" dirty="0"/>
              <a:t> Mezuniyet durumuna gelmiş öğrenciler, genel not ortalamalarına 	bakılmaksızın 	42 </a:t>
            </a:r>
            <a:r>
              <a:rPr lang="tr-TR" dirty="0" err="1"/>
              <a:t>AKTS’ye</a:t>
            </a:r>
            <a:r>
              <a:rPr lang="tr-TR" dirty="0"/>
              <a:t> kadar, azamî iş yükünü aşmamak koşuluyla, alt ve/veya üst yarıyıllardan 	ders alabilirler.</a:t>
            </a:r>
          </a:p>
          <a:p>
            <a:endParaRPr lang="tr-T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/>
              <a:t>Öğrenciler, Üniversitenin Yetkinlik ve Genel Eğitim derslerinden (Seçmeli Ders Havuzları) sadece 1 ders seçebilirler. Seçilecek ders daha önce almış olduğu zorunlu derslerden biri olmamalıdır.</a:t>
            </a:r>
          </a:p>
          <a:p>
            <a:endParaRPr lang="tr-TR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dirty="0"/>
              <a:t>Öğrenciler, isterlerse bahar yarıyılında açılan başarılı oldukları dersleri, not ortalamalarını yükseltmek için tekrar alabilirler. Alınan dersin/derslerin başarı notlarından yüksek olanı transkriptlerine işlenir.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endParaRPr lang="tr-TR" dirty="0"/>
          </a:p>
          <a:p>
            <a:endParaRPr lang="tr-TR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537531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/>
          <p:cNvSpPr/>
          <p:nvPr/>
        </p:nvSpPr>
        <p:spPr>
          <a:xfrm>
            <a:off x="0" y="0"/>
            <a:ext cx="2835965" cy="6857999"/>
          </a:xfrm>
          <a:prstGeom prst="rect">
            <a:avLst/>
          </a:prstGeom>
          <a:solidFill>
            <a:schemeClr val="tx1">
              <a:lumMod val="65000"/>
              <a:lumOff val="35000"/>
              <a:alpha val="9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cxnSp>
        <p:nvCxnSpPr>
          <p:cNvPr id="12" name="Straight Connector 14"/>
          <p:cNvCxnSpPr/>
          <p:nvPr/>
        </p:nvCxnSpPr>
        <p:spPr>
          <a:xfrm flipH="1">
            <a:off x="0" y="1115198"/>
            <a:ext cx="2580730" cy="384"/>
          </a:xfrm>
          <a:prstGeom prst="line">
            <a:avLst/>
          </a:prstGeom>
          <a:ln w="25400">
            <a:solidFill>
              <a:schemeClr val="bg1">
                <a:lumMod val="85000"/>
              </a:schemeClr>
            </a:solidFill>
            <a:prstDash val="solid"/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33"/>
          <p:cNvSpPr txBox="1">
            <a:spLocks/>
          </p:cNvSpPr>
          <p:nvPr/>
        </p:nvSpPr>
        <p:spPr>
          <a:xfrm>
            <a:off x="112546" y="588756"/>
            <a:ext cx="3020398" cy="423761"/>
          </a:xfrm>
          <a:prstGeom prst="rect">
            <a:avLst/>
          </a:prstGeom>
        </p:spPr>
        <p:txBody>
          <a:bodyPr lIns="0" tIns="0" rIns="0" bIns="0"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tr-TR" sz="2400" b="1" dirty="0">
                <a:solidFill>
                  <a:schemeClr val="bg1"/>
                </a:solidFill>
                <a:latin typeface="+mn-lt"/>
              </a:rPr>
              <a:t>OİS /</a:t>
            </a:r>
            <a:r>
              <a:rPr lang="tr-TR" sz="2400" b="1" dirty="0">
                <a:solidFill>
                  <a:schemeClr val="bg1"/>
                </a:solidFill>
              </a:rPr>
              <a:t>DERS SEÇME</a:t>
            </a:r>
            <a:endParaRPr lang="en-AU" sz="24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AU" sz="28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2812774" y="63887"/>
            <a:ext cx="906622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3200" b="1" dirty="0"/>
              <a:t>KURALLAR</a:t>
            </a:r>
          </a:p>
        </p:txBody>
      </p:sp>
      <p:sp>
        <p:nvSpPr>
          <p:cNvPr id="5" name="Dikdörtgen 4"/>
          <p:cNvSpPr/>
          <p:nvPr/>
        </p:nvSpPr>
        <p:spPr>
          <a:xfrm>
            <a:off x="2812774" y="570276"/>
            <a:ext cx="8676482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dirty="0"/>
              <a:t>"</a:t>
            </a:r>
            <a:r>
              <a:rPr lang="tr-TR" b="1" dirty="0"/>
              <a:t>İşyerinde Uygulama Eğitimi</a:t>
            </a:r>
            <a:r>
              <a:rPr lang="tr-TR" dirty="0"/>
              <a:t>" dersini seçmek için;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dirty="0"/>
          </a:p>
          <a:p>
            <a:pPr marL="901700" indent="-88900" algn="just">
              <a:buFont typeface="Wingdings" panose="05000000000000000000" pitchFamily="2" charset="2"/>
              <a:buChar char="§"/>
            </a:pPr>
            <a:r>
              <a:rPr lang="tr-TR" dirty="0"/>
              <a:t> </a:t>
            </a:r>
            <a:r>
              <a:rPr lang="tr-TR" dirty="0" err="1"/>
              <a:t>GNO‘nun</a:t>
            </a:r>
            <a:r>
              <a:rPr lang="tr-TR" dirty="0"/>
              <a:t> 1,50 ve üstü olması gerekir.</a:t>
            </a:r>
          </a:p>
          <a:p>
            <a:pPr marL="812800" algn="just"/>
            <a:endParaRPr lang="tr-TR" dirty="0"/>
          </a:p>
          <a:p>
            <a:pPr marL="901700" indent="-88900" algn="just">
              <a:buFont typeface="Wingdings" panose="05000000000000000000" pitchFamily="2" charset="2"/>
              <a:buChar char="§"/>
            </a:pPr>
            <a:r>
              <a:rPr lang="tr-TR" dirty="0"/>
              <a:t> Uygulama eğitimi yapılacak yarıyılda öğrencinin disiplin cezası (uzaklaştırma) olmamalıdır.</a:t>
            </a:r>
          </a:p>
          <a:p>
            <a:pPr marL="812800"/>
            <a:endParaRPr lang="tr-TR" dirty="0"/>
          </a:p>
          <a:p>
            <a:pPr marL="901700" indent="-88900" algn="just">
              <a:buFont typeface="Wingdings" panose="05000000000000000000" pitchFamily="2" charset="2"/>
              <a:buChar char="§"/>
            </a:pPr>
            <a:r>
              <a:rPr lang="tr-TR" dirty="0"/>
              <a:t> Devamsızlıktan kalınan yada hiç alınmayan ders sayısının maksimum 2 olması, 2’den fazla dersi bulunan öğrenciler öncelikle alttan aldıkları ve başarısız oldukları yada alamadıkları dersleri tamamlamak zorundadır. Mezuniyet durumuna gelmiş öğrenciler devamsızlıktan kaldıkları yada hiç almadıkları derslerin sayısına bakılmaksızın 42 </a:t>
            </a:r>
            <a:r>
              <a:rPr lang="tr-TR" dirty="0" err="1"/>
              <a:t>AKTS’ye</a:t>
            </a:r>
            <a:r>
              <a:rPr lang="tr-TR" dirty="0"/>
              <a:t> kadar ders alabilirler.</a:t>
            </a:r>
          </a:p>
          <a:p>
            <a:pPr marL="812800" algn="just"/>
            <a:endParaRPr lang="tr-TR" dirty="0"/>
          </a:p>
          <a:p>
            <a:pPr marL="901700" indent="-88900" algn="just">
              <a:buFont typeface="Wingdings" panose="05000000000000000000" pitchFamily="2" charset="2"/>
              <a:buChar char="§"/>
            </a:pPr>
            <a:r>
              <a:rPr lang="tr-TR" dirty="0"/>
              <a:t> Devam zorunluluğu olmadığı başarısız dersler sistemde otomatik atanıp derslerin         yanında «Dersi Sil» butonu bulunacaktır Öğrenci, </a:t>
            </a:r>
            <a:r>
              <a:rPr lang="tr-TR" b="1" dirty="0"/>
              <a:t>öğrenci iş yükü ve ders alma koşullarına uygun ise</a:t>
            </a:r>
            <a:r>
              <a:rPr lang="tr-TR" dirty="0"/>
              <a:t> İşyerinde Uygulama Eğitimi dersini seçebilecektir. Eğer AKTS kredisi yetmiyorsa, yetmediği kadar otomatik atanan derslerini silerek İşyerinde Uygulama Eğitimi dersini seçebilecektir. </a:t>
            </a:r>
          </a:p>
        </p:txBody>
      </p:sp>
    </p:spTree>
    <p:extLst>
      <p:ext uri="{BB962C8B-B14F-4D97-AF65-F5344CB8AC3E}">
        <p14:creationId xmlns:p14="http://schemas.microsoft.com/office/powerpoint/2010/main" val="377259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11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8&quot; unique_id=&quot;10002&quot;&gt;&lt;/object&gt;&lt;object type=&quot;2&quot; unique_id=&quot;10003&quot;&gt;&lt;object type=&quot;3&quot; unique_id=&quot;10016&quot;&gt;&lt;property id=&quot;20148&quot; value=&quot;5&quot;/&gt;&lt;property id=&quot;20300&quot; value=&quot;Slide 1&quot;/&gt;&lt;property id=&quot;20307&quot; value=&quot;256&quot;/&gt;&lt;/object&gt;&lt;object type=&quot;3&quot; unique_id=&quot;32749&quot;&gt;&lt;property id=&quot;20148&quot; value=&quot;5&quot;/&gt;&lt;property id=&quot;20300&quot; value=&quot;Slide 3&quot;/&gt;&lt;property id=&quot;20307&quot; value=&quot;322&quot;/&gt;&lt;/object&gt;&lt;object type=&quot;3&quot; unique_id=&quot;35976&quot;&gt;&lt;property id=&quot;20148&quot; value=&quot;5&quot;/&gt;&lt;property id=&quot;20300&quot; value=&quot;Slide 2&quot;/&gt;&lt;property id=&quot;20307&quot; value=&quot;330&quot;/&gt;&lt;/object&gt;&lt;object type=&quot;3&quot; unique_id=&quot;48799&quot;&gt;&lt;property id=&quot;20148&quot; value=&quot;5&quot;/&gt;&lt;property id=&quot;20300&quot; value=&quot;Slide 4&quot;/&gt;&lt;property id=&quot;20307&quot; value=&quot;404&quot;/&gt;&lt;/object&gt;&lt;object type=&quot;3&quot; unique_id=&quot;49444&quot;&gt;&lt;property id=&quot;20148&quot; value=&quot;5&quot;/&gt;&lt;property id=&quot;20300&quot; value=&quot;Slide 5&quot;/&gt;&lt;property id=&quot;20307&quot; value=&quot;407&quot;/&gt;&lt;/object&gt;&lt;object type=&quot;3&quot; unique_id=&quot;49445&quot;&gt;&lt;property id=&quot;20148&quot; value=&quot;5&quot;/&gt;&lt;property id=&quot;20300&quot; value=&quot;Slide 6&quot;/&gt;&lt;property id=&quot;20307&quot; value=&quot;408&quot;/&gt;&lt;/object&gt;&lt;object type=&quot;3&quot; unique_id=&quot;59914&quot;&gt;&lt;property id=&quot;20148&quot; value=&quot;5&quot;/&gt;&lt;property id=&quot;20300&quot; value=&quot;Slide 7&quot;/&gt;&lt;property id=&quot;20307&quot; value=&quot;410&quot;/&gt;&lt;/object&gt;&lt;object type=&quot;3&quot; unique_id=&quot;59915&quot;&gt;&lt;property id=&quot;20148&quot; value=&quot;5&quot;/&gt;&lt;property id=&quot;20300&quot; value=&quot;Slide 8&quot;/&gt;&lt;property id=&quot;20307&quot; value=&quot;411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i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i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2487</TotalTime>
  <Words>442</Words>
  <Application>Microsoft Office PowerPoint</Application>
  <PresentationFormat>Geniş ekran</PresentationFormat>
  <Paragraphs>57</Paragraphs>
  <Slides>8</Slides>
  <Notes>6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Lato</vt:lpstr>
      <vt:lpstr>Neris Thin</vt:lpstr>
      <vt:lpstr>Wingdings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Melike Tümen</dc:creator>
  <cp:lastModifiedBy>Serpil Süer</cp:lastModifiedBy>
  <cp:revision>243</cp:revision>
  <dcterms:created xsi:type="dcterms:W3CDTF">2017-01-03T10:34:28Z</dcterms:created>
  <dcterms:modified xsi:type="dcterms:W3CDTF">2021-02-11T11:21:10Z</dcterms:modified>
</cp:coreProperties>
</file>