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4/26/2024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4/26/2024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4/26/2024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4/26/2024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4/26/2024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4/26/2024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4/26/2024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4/26/2024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4/26/2024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tubitak.gov.tr/tr/burslar/lisans/burs-programlari/icerik-2209-a-universite-ogrencileri-arastirma-projeleri-destekleme-program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09E654-8DF3-4D59-9E76-3B84D21A209B}"/>
              </a:ext>
            </a:extLst>
          </p:cNvPr>
          <p:cNvSpPr>
            <a:spLocks noGrp="1"/>
          </p:cNvSpPr>
          <p:nvPr>
            <p:ph type="ctrTitle"/>
          </p:nvPr>
        </p:nvSpPr>
        <p:spPr>
          <a:xfrm>
            <a:off x="1915385" y="2379887"/>
            <a:ext cx="8361229" cy="2098226"/>
          </a:xfrm>
        </p:spPr>
        <p:txBody>
          <a:bodyPr/>
          <a:lstStyle/>
          <a:p>
            <a:r>
              <a:rPr lang="tr-TR" sz="3600" b="1" i="0" dirty="0">
                <a:solidFill>
                  <a:srgbClr val="000000"/>
                </a:solidFill>
                <a:effectLst/>
                <a:latin typeface="Source Sans Pro" panose="020B0503030403020204" pitchFamily="34" charset="0"/>
              </a:rPr>
              <a:t>TÜBİTAK 2209-A Üniversite Öğrencileri Araştırma Projeleri Destek</a:t>
            </a:r>
            <a:br>
              <a:rPr lang="tr-TR" sz="3600" b="1" i="0" dirty="0">
                <a:solidFill>
                  <a:srgbClr val="000000"/>
                </a:solidFill>
                <a:effectLst/>
                <a:latin typeface="Source Sans Pro" panose="020B0503030403020204" pitchFamily="34" charset="0"/>
              </a:rPr>
            </a:br>
            <a:r>
              <a:rPr lang="tr-TR" sz="3600" b="1" i="0" dirty="0" err="1">
                <a:solidFill>
                  <a:srgbClr val="000000"/>
                </a:solidFill>
                <a:effectLst/>
                <a:latin typeface="Source Sans Pro" panose="020B0503030403020204" pitchFamily="34" charset="0"/>
              </a:rPr>
              <a:t>PRogramı</a:t>
            </a:r>
            <a:endParaRPr lang="tr-TR" sz="3600" dirty="0"/>
          </a:p>
        </p:txBody>
      </p:sp>
    </p:spTree>
    <p:extLst>
      <p:ext uri="{BB962C8B-B14F-4D97-AF65-F5344CB8AC3E}">
        <p14:creationId xmlns:p14="http://schemas.microsoft.com/office/powerpoint/2010/main" val="2654129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BFB19B-3D2D-433D-A36B-037629AE621B}"/>
              </a:ext>
            </a:extLst>
          </p:cNvPr>
          <p:cNvSpPr>
            <a:spLocks noGrp="1"/>
          </p:cNvSpPr>
          <p:nvPr>
            <p:ph type="title"/>
          </p:nvPr>
        </p:nvSpPr>
        <p:spPr>
          <a:xfrm>
            <a:off x="1371600" y="685800"/>
            <a:ext cx="10499558" cy="1485900"/>
          </a:xfrm>
        </p:spPr>
        <p:txBody>
          <a:bodyPr>
            <a:normAutofit/>
          </a:bodyPr>
          <a:lstStyle/>
          <a:p>
            <a:r>
              <a:rPr lang="tr-TR" b="1" dirty="0"/>
              <a:t>Destek Miktarı</a:t>
            </a:r>
          </a:p>
        </p:txBody>
      </p:sp>
      <p:sp>
        <p:nvSpPr>
          <p:cNvPr id="3" name="İçerik Yer Tutucusu 2">
            <a:extLst>
              <a:ext uri="{FF2B5EF4-FFF2-40B4-BE49-F238E27FC236}">
                <a16:creationId xmlns:a16="http://schemas.microsoft.com/office/drawing/2014/main" id="{06CC35B7-5940-4A5E-9F64-B250009D1DC3}"/>
              </a:ext>
            </a:extLst>
          </p:cNvPr>
          <p:cNvSpPr>
            <a:spLocks noGrp="1"/>
          </p:cNvSpPr>
          <p:nvPr>
            <p:ph idx="1"/>
          </p:nvPr>
        </p:nvSpPr>
        <p:spPr>
          <a:xfrm>
            <a:off x="1371600" y="2467536"/>
            <a:ext cx="10094259" cy="2622177"/>
          </a:xfrm>
        </p:spPr>
        <p:txBody>
          <a:bodyPr>
            <a:normAutofit/>
          </a:bodyPr>
          <a:lstStyle/>
          <a:p>
            <a:pPr marL="0" indent="0" algn="just">
              <a:buNone/>
            </a:pPr>
            <a:r>
              <a:rPr lang="tr-TR" sz="2400" dirty="0">
                <a:latin typeface="+mj-lt"/>
                <a:ea typeface="+mj-ea"/>
                <a:cs typeface="+mj-cs"/>
              </a:rPr>
              <a:t>Araştırma projeleri </a:t>
            </a:r>
            <a:r>
              <a:rPr lang="tr-TR" sz="2400" b="1" dirty="0">
                <a:latin typeface="+mj-lt"/>
                <a:ea typeface="+mj-ea"/>
                <a:cs typeface="+mj-cs"/>
              </a:rPr>
              <a:t>en çok 12 aylık </a:t>
            </a:r>
            <a:r>
              <a:rPr lang="tr-TR" sz="2400" dirty="0">
                <a:latin typeface="+mj-lt"/>
                <a:ea typeface="+mj-ea"/>
                <a:cs typeface="+mj-cs"/>
              </a:rPr>
              <a:t>süre ile desteklenir.  Destek alanlar destek kararının TÜBİTAK web sayfasında ilan edilmesini takip eden en çok bir yıl içinde projesini tamamlamak zorundadır. 01.01.2024 tarihinden itibaren maksimum </a:t>
            </a:r>
            <a:r>
              <a:rPr lang="tr-TR" sz="2400" b="1" dirty="0">
                <a:latin typeface="+mj-lt"/>
                <a:ea typeface="+mj-ea"/>
                <a:cs typeface="+mj-cs"/>
              </a:rPr>
              <a:t>destek tutarı 9000 TL</a:t>
            </a:r>
            <a:r>
              <a:rPr lang="tr-TR" sz="2400" dirty="0">
                <a:latin typeface="+mj-lt"/>
                <a:ea typeface="+mj-ea"/>
                <a:cs typeface="+mj-cs"/>
              </a:rPr>
              <a:t>’dir. </a:t>
            </a:r>
          </a:p>
          <a:p>
            <a:pPr marL="0" indent="0" algn="just">
              <a:buNone/>
            </a:pPr>
            <a:endParaRPr lang="tr-TR" sz="2400" dirty="0">
              <a:latin typeface="+mj-lt"/>
              <a:ea typeface="+mj-ea"/>
              <a:cs typeface="+mj-cs"/>
            </a:endParaRPr>
          </a:p>
          <a:p>
            <a:pPr marL="0" indent="0">
              <a:buNone/>
            </a:pPr>
            <a:endParaRPr lang="tr-TR" dirty="0"/>
          </a:p>
        </p:txBody>
      </p:sp>
    </p:spTree>
    <p:extLst>
      <p:ext uri="{BB962C8B-B14F-4D97-AF65-F5344CB8AC3E}">
        <p14:creationId xmlns:p14="http://schemas.microsoft.com/office/powerpoint/2010/main" val="836715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BFB19B-3D2D-433D-A36B-037629AE621B}"/>
              </a:ext>
            </a:extLst>
          </p:cNvPr>
          <p:cNvSpPr>
            <a:spLocks noGrp="1"/>
          </p:cNvSpPr>
          <p:nvPr>
            <p:ph type="title"/>
          </p:nvPr>
        </p:nvSpPr>
        <p:spPr>
          <a:xfrm>
            <a:off x="1371600" y="685800"/>
            <a:ext cx="10499558" cy="1485900"/>
          </a:xfrm>
        </p:spPr>
        <p:txBody>
          <a:bodyPr>
            <a:normAutofit/>
          </a:bodyPr>
          <a:lstStyle/>
          <a:p>
            <a:r>
              <a:rPr lang="tr-TR" b="1" dirty="0"/>
              <a:t>Başvuru Tarihleri</a:t>
            </a:r>
          </a:p>
        </p:txBody>
      </p:sp>
      <p:sp>
        <p:nvSpPr>
          <p:cNvPr id="3" name="İçerik Yer Tutucusu 2">
            <a:extLst>
              <a:ext uri="{FF2B5EF4-FFF2-40B4-BE49-F238E27FC236}">
                <a16:creationId xmlns:a16="http://schemas.microsoft.com/office/drawing/2014/main" id="{06CC35B7-5940-4A5E-9F64-B250009D1DC3}"/>
              </a:ext>
            </a:extLst>
          </p:cNvPr>
          <p:cNvSpPr>
            <a:spLocks noGrp="1"/>
          </p:cNvSpPr>
          <p:nvPr>
            <p:ph idx="1"/>
          </p:nvPr>
        </p:nvSpPr>
        <p:spPr>
          <a:xfrm>
            <a:off x="1371600" y="2467536"/>
            <a:ext cx="10094259" cy="2622177"/>
          </a:xfrm>
        </p:spPr>
        <p:txBody>
          <a:bodyPr>
            <a:normAutofit/>
          </a:bodyPr>
          <a:lstStyle/>
          <a:p>
            <a:pPr marL="0" indent="0" algn="just">
              <a:buNone/>
            </a:pPr>
            <a:r>
              <a:rPr lang="tr-TR" sz="2400" dirty="0">
                <a:latin typeface="+mj-lt"/>
                <a:ea typeface="+mj-ea"/>
                <a:cs typeface="+mj-cs"/>
              </a:rPr>
              <a:t>Bir yıl için de </a:t>
            </a:r>
            <a:r>
              <a:rPr lang="tr-TR" sz="2400" b="1" dirty="0">
                <a:latin typeface="+mj-lt"/>
                <a:ea typeface="+mj-ea"/>
                <a:cs typeface="+mj-cs"/>
              </a:rPr>
              <a:t>iki farklı </a:t>
            </a:r>
            <a:r>
              <a:rPr lang="tr-TR" sz="2400" dirty="0">
                <a:latin typeface="+mj-lt"/>
                <a:ea typeface="+mj-ea"/>
                <a:cs typeface="+mj-cs"/>
              </a:rPr>
              <a:t>dönem de başvurular yapılmaktadır. Genellikle </a:t>
            </a:r>
            <a:r>
              <a:rPr lang="tr-TR" sz="2400" b="1" dirty="0">
                <a:latin typeface="+mj-lt"/>
                <a:ea typeface="+mj-ea"/>
                <a:cs typeface="+mj-cs"/>
              </a:rPr>
              <a:t>Nisan ve Eylül </a:t>
            </a:r>
            <a:r>
              <a:rPr lang="tr-TR" sz="2400" dirty="0">
                <a:latin typeface="+mj-lt"/>
                <a:ea typeface="+mj-ea"/>
                <a:cs typeface="+mj-cs"/>
              </a:rPr>
              <a:t>ayında başvurular başlamaktadır. Başvuru sonuçları da iki ay içinde açıklanmaktadır. </a:t>
            </a:r>
          </a:p>
          <a:p>
            <a:pPr marL="0" indent="0" algn="just">
              <a:buNone/>
            </a:pPr>
            <a:endParaRPr lang="tr-TR" sz="2400" dirty="0">
              <a:latin typeface="+mj-lt"/>
              <a:ea typeface="+mj-ea"/>
              <a:cs typeface="+mj-cs"/>
            </a:endParaRPr>
          </a:p>
          <a:p>
            <a:pPr marL="0" indent="0">
              <a:buNone/>
            </a:pPr>
            <a:endParaRPr lang="tr-TR" dirty="0"/>
          </a:p>
        </p:txBody>
      </p:sp>
    </p:spTree>
    <p:extLst>
      <p:ext uri="{BB962C8B-B14F-4D97-AF65-F5344CB8AC3E}">
        <p14:creationId xmlns:p14="http://schemas.microsoft.com/office/powerpoint/2010/main" val="65610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BFB19B-3D2D-433D-A36B-037629AE621B}"/>
              </a:ext>
            </a:extLst>
          </p:cNvPr>
          <p:cNvSpPr>
            <a:spLocks noGrp="1"/>
          </p:cNvSpPr>
          <p:nvPr>
            <p:ph type="title"/>
          </p:nvPr>
        </p:nvSpPr>
        <p:spPr>
          <a:xfrm>
            <a:off x="1371600" y="685800"/>
            <a:ext cx="10499558" cy="1485900"/>
          </a:xfrm>
        </p:spPr>
        <p:txBody>
          <a:bodyPr>
            <a:normAutofit/>
          </a:bodyPr>
          <a:lstStyle/>
          <a:p>
            <a:r>
              <a:rPr lang="tr-TR" b="1" dirty="0"/>
              <a:t>Başvuru Değerlendirme Yöntemi</a:t>
            </a:r>
          </a:p>
        </p:txBody>
      </p:sp>
      <p:sp>
        <p:nvSpPr>
          <p:cNvPr id="3" name="İçerik Yer Tutucusu 2">
            <a:extLst>
              <a:ext uri="{FF2B5EF4-FFF2-40B4-BE49-F238E27FC236}">
                <a16:creationId xmlns:a16="http://schemas.microsoft.com/office/drawing/2014/main" id="{06CC35B7-5940-4A5E-9F64-B250009D1DC3}"/>
              </a:ext>
            </a:extLst>
          </p:cNvPr>
          <p:cNvSpPr>
            <a:spLocks noGrp="1"/>
          </p:cNvSpPr>
          <p:nvPr>
            <p:ph idx="1"/>
          </p:nvPr>
        </p:nvSpPr>
        <p:spPr>
          <a:xfrm>
            <a:off x="1371600" y="2467536"/>
            <a:ext cx="10094259" cy="2622177"/>
          </a:xfrm>
        </p:spPr>
        <p:txBody>
          <a:bodyPr>
            <a:normAutofit/>
          </a:bodyPr>
          <a:lstStyle/>
          <a:p>
            <a:pPr marL="0" indent="0" algn="just">
              <a:buNone/>
            </a:pPr>
            <a:r>
              <a:rPr lang="tr-TR" sz="2400" dirty="0">
                <a:latin typeface="+mj-lt"/>
                <a:ea typeface="+mj-ea"/>
                <a:cs typeface="+mj-cs"/>
              </a:rPr>
              <a:t>Başvurular </a:t>
            </a:r>
            <a:r>
              <a:rPr lang="tr-TR" sz="2400" b="1" dirty="0">
                <a:latin typeface="+mj-lt"/>
                <a:ea typeface="+mj-ea"/>
                <a:cs typeface="+mj-cs"/>
              </a:rPr>
              <a:t>ön inceleme ve bilimsel değerlendirme </a:t>
            </a:r>
            <a:r>
              <a:rPr lang="tr-TR" sz="2400" dirty="0">
                <a:latin typeface="+mj-lt"/>
                <a:ea typeface="+mj-ea"/>
                <a:cs typeface="+mj-cs"/>
              </a:rPr>
              <a:t>olmak üzere iki aşamadan geçmektedir. Ön inceleme de başvuru belgeleri kontrol edilmektedir. Ön incelemeden geçen başvurular, alanında uzman danışma kurul üyeleri tarafından şu kriterler dikkate alınmaktadır: (1) Araştırma önerisinin özgün değeri, (2) Amaç ve hedefleri, (3) Yöntem, (4) İş paketleri, başarı ölçütleri ve risk yönetimi ve (5) Yaygın etkisidir. </a:t>
            </a:r>
          </a:p>
          <a:p>
            <a:pPr marL="0" indent="0" algn="just">
              <a:buNone/>
            </a:pPr>
            <a:endParaRPr lang="tr-TR" sz="2400" dirty="0">
              <a:latin typeface="+mj-lt"/>
              <a:ea typeface="+mj-ea"/>
              <a:cs typeface="+mj-cs"/>
            </a:endParaRPr>
          </a:p>
          <a:p>
            <a:pPr marL="0" indent="0">
              <a:buNone/>
            </a:pPr>
            <a:endParaRPr lang="tr-TR" dirty="0"/>
          </a:p>
        </p:txBody>
      </p:sp>
    </p:spTree>
    <p:extLst>
      <p:ext uri="{BB962C8B-B14F-4D97-AF65-F5344CB8AC3E}">
        <p14:creationId xmlns:p14="http://schemas.microsoft.com/office/powerpoint/2010/main" val="1241211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BFB19B-3D2D-433D-A36B-037629AE621B}"/>
              </a:ext>
            </a:extLst>
          </p:cNvPr>
          <p:cNvSpPr>
            <a:spLocks noGrp="1"/>
          </p:cNvSpPr>
          <p:nvPr>
            <p:ph type="title"/>
          </p:nvPr>
        </p:nvSpPr>
        <p:spPr>
          <a:xfrm>
            <a:off x="1371600" y="685800"/>
            <a:ext cx="10499558" cy="1485900"/>
          </a:xfrm>
        </p:spPr>
        <p:txBody>
          <a:bodyPr>
            <a:normAutofit/>
          </a:bodyPr>
          <a:lstStyle/>
          <a:p>
            <a:r>
              <a:rPr lang="tr-TR" b="1" dirty="0"/>
              <a:t>Sonuçlar</a:t>
            </a:r>
          </a:p>
        </p:txBody>
      </p:sp>
      <p:sp>
        <p:nvSpPr>
          <p:cNvPr id="3" name="İçerik Yer Tutucusu 2">
            <a:extLst>
              <a:ext uri="{FF2B5EF4-FFF2-40B4-BE49-F238E27FC236}">
                <a16:creationId xmlns:a16="http://schemas.microsoft.com/office/drawing/2014/main" id="{06CC35B7-5940-4A5E-9F64-B250009D1DC3}"/>
              </a:ext>
            </a:extLst>
          </p:cNvPr>
          <p:cNvSpPr>
            <a:spLocks noGrp="1"/>
          </p:cNvSpPr>
          <p:nvPr>
            <p:ph idx="1"/>
          </p:nvPr>
        </p:nvSpPr>
        <p:spPr>
          <a:xfrm>
            <a:off x="1371600" y="2467536"/>
            <a:ext cx="10094259" cy="2622177"/>
          </a:xfrm>
        </p:spPr>
        <p:txBody>
          <a:bodyPr>
            <a:normAutofit/>
          </a:bodyPr>
          <a:lstStyle/>
          <a:p>
            <a:pPr marL="0" indent="0" algn="just" fontAlgn="base">
              <a:spcAft>
                <a:spcPts val="1500"/>
              </a:spcAft>
              <a:buNone/>
            </a:pPr>
            <a:r>
              <a:rPr lang="tr-TR" sz="2400" dirty="0" err="1">
                <a:latin typeface="+mj-lt"/>
                <a:ea typeface="+mj-ea"/>
                <a:cs typeface="+mj-cs"/>
              </a:rPr>
              <a:t>Pdf</a:t>
            </a:r>
            <a:r>
              <a:rPr lang="tr-TR" sz="2400" dirty="0">
                <a:latin typeface="+mj-lt"/>
                <a:ea typeface="+mj-ea"/>
                <a:cs typeface="+mj-cs"/>
              </a:rPr>
              <a:t> halinde destek kazanan projelerin listesine aşağıdaki linkten ulaşılmaktadır.</a:t>
            </a:r>
          </a:p>
          <a:p>
            <a:pPr marL="0" indent="0" algn="just" fontAlgn="base">
              <a:spcAft>
                <a:spcPts val="1500"/>
              </a:spcAft>
              <a:buNone/>
            </a:pPr>
            <a:r>
              <a:rPr lang="tr-TR" sz="2400" u="sng" dirty="0">
                <a:solidFill>
                  <a:srgbClr val="000000"/>
                </a:solidFill>
                <a:effectLst/>
                <a:latin typeface="Times New Roman" panose="02020603050405020304" pitchFamily="18" charset="0"/>
                <a:ea typeface="Calibri" panose="020F0502020204030204" pitchFamily="34" charset="0"/>
                <a:hlinkClick r:id="rId2"/>
              </a:rPr>
              <a:t>https://www.tubitak.gov.tr/tr/burslar/lisans/burs-programlari/icerik-2209-a-universite-ogrencileri-arastirma-projeleri-destekleme-programi</a:t>
            </a:r>
            <a:r>
              <a:rPr lang="tr-TR" sz="2400" dirty="0">
                <a:solidFill>
                  <a:srgbClr val="000000"/>
                </a:solidFill>
                <a:effectLst/>
                <a:latin typeface="Times New Roman" panose="02020603050405020304" pitchFamily="18" charset="0"/>
                <a:ea typeface="Calibri" panose="020F0502020204030204" pitchFamily="34" charset="0"/>
              </a:rPr>
              <a:t> </a:t>
            </a:r>
            <a:endParaRPr lang="tr-TR" sz="2400" dirty="0">
              <a:effectLst/>
              <a:latin typeface="Times New Roman" panose="02020603050405020304" pitchFamily="18" charset="0"/>
              <a:ea typeface="Times New Roman" panose="02020603050405020304" pitchFamily="18" charset="0"/>
            </a:endParaRPr>
          </a:p>
          <a:p>
            <a:pPr marL="0" indent="0" algn="just">
              <a:buNone/>
            </a:pPr>
            <a:endParaRPr lang="tr-TR" sz="2400" dirty="0">
              <a:latin typeface="+mj-lt"/>
              <a:ea typeface="+mj-ea"/>
              <a:cs typeface="+mj-cs"/>
            </a:endParaRPr>
          </a:p>
          <a:p>
            <a:pPr marL="0" indent="0">
              <a:buNone/>
            </a:pPr>
            <a:endParaRPr lang="tr-TR" dirty="0"/>
          </a:p>
        </p:txBody>
      </p:sp>
    </p:spTree>
    <p:extLst>
      <p:ext uri="{BB962C8B-B14F-4D97-AF65-F5344CB8AC3E}">
        <p14:creationId xmlns:p14="http://schemas.microsoft.com/office/powerpoint/2010/main" val="1793640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BFB19B-3D2D-433D-A36B-037629AE621B}"/>
              </a:ext>
            </a:extLst>
          </p:cNvPr>
          <p:cNvSpPr>
            <a:spLocks noGrp="1"/>
          </p:cNvSpPr>
          <p:nvPr>
            <p:ph type="title"/>
          </p:nvPr>
        </p:nvSpPr>
        <p:spPr/>
        <p:txBody>
          <a:bodyPr/>
          <a:lstStyle/>
          <a:p>
            <a:r>
              <a:rPr lang="tr-TR" b="1" dirty="0"/>
              <a:t>Genel Bilgi</a:t>
            </a:r>
          </a:p>
        </p:txBody>
      </p:sp>
      <p:sp>
        <p:nvSpPr>
          <p:cNvPr id="3" name="İçerik Yer Tutucusu 2">
            <a:extLst>
              <a:ext uri="{FF2B5EF4-FFF2-40B4-BE49-F238E27FC236}">
                <a16:creationId xmlns:a16="http://schemas.microsoft.com/office/drawing/2014/main" id="{06CC35B7-5940-4A5E-9F64-B250009D1DC3}"/>
              </a:ext>
            </a:extLst>
          </p:cNvPr>
          <p:cNvSpPr>
            <a:spLocks noGrp="1"/>
          </p:cNvSpPr>
          <p:nvPr>
            <p:ph idx="1"/>
          </p:nvPr>
        </p:nvSpPr>
        <p:spPr>
          <a:xfrm>
            <a:off x="1371600" y="1853452"/>
            <a:ext cx="10094259" cy="3910853"/>
          </a:xfrm>
        </p:spPr>
        <p:txBody>
          <a:bodyPr>
            <a:normAutofit fontScale="70000" lnSpcReduction="20000"/>
          </a:bodyPr>
          <a:lstStyle/>
          <a:p>
            <a:pPr marL="0" indent="0" algn="just">
              <a:buNone/>
            </a:pPr>
            <a:r>
              <a:rPr lang="tr-TR" sz="3800" dirty="0">
                <a:latin typeface="+mj-lt"/>
                <a:ea typeface="+mj-ea"/>
                <a:cs typeface="+mj-cs"/>
              </a:rPr>
              <a:t>TÜBİTAK 2209-A Projeleri, Türkiye Bilimsel ve Teknolojik Araştırma Kurumu'nun (TÜBİTAK) desteklediği genç araştırmacılar ve lisans öğrencileri için tasarlanmış bir proje destek programıdır. Bir başka deyişle bu proje kategorisi genç yetenekleri destekleyerek ülkenin bilimsel ve teknolojik gelişimine katkı sağlamayı amaçlayan önemli bir programdır. </a:t>
            </a:r>
          </a:p>
          <a:p>
            <a:pPr marL="0" indent="0" algn="just">
              <a:buNone/>
            </a:pPr>
            <a:endParaRPr lang="tr-TR" sz="3800" dirty="0">
              <a:latin typeface="+mj-lt"/>
              <a:ea typeface="+mj-ea"/>
              <a:cs typeface="+mj-cs"/>
            </a:endParaRPr>
          </a:p>
          <a:p>
            <a:pPr marL="0" indent="0" algn="just">
              <a:buNone/>
            </a:pPr>
            <a:r>
              <a:rPr lang="tr-TR" sz="3800" dirty="0">
                <a:latin typeface="+mj-lt"/>
                <a:ea typeface="+mj-ea"/>
                <a:cs typeface="+mj-cs"/>
              </a:rPr>
              <a:t>Bu program, lisans düzeyindeki öğrencilere ve genç araştırmacılara araştırma ve geliştirme projeleri yapma imkânı sağlar ve bilimsel araştırma yeteneklerini geliştirmelerine yardımcı olur.</a:t>
            </a:r>
          </a:p>
          <a:p>
            <a:endParaRPr lang="tr-TR" dirty="0"/>
          </a:p>
        </p:txBody>
      </p:sp>
    </p:spTree>
    <p:extLst>
      <p:ext uri="{BB962C8B-B14F-4D97-AF65-F5344CB8AC3E}">
        <p14:creationId xmlns:p14="http://schemas.microsoft.com/office/powerpoint/2010/main" val="3834061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BFB19B-3D2D-433D-A36B-037629AE621B}"/>
              </a:ext>
            </a:extLst>
          </p:cNvPr>
          <p:cNvSpPr>
            <a:spLocks noGrp="1"/>
          </p:cNvSpPr>
          <p:nvPr>
            <p:ph type="title"/>
          </p:nvPr>
        </p:nvSpPr>
        <p:spPr/>
        <p:txBody>
          <a:bodyPr/>
          <a:lstStyle/>
          <a:p>
            <a:r>
              <a:rPr lang="tr-TR" b="1" dirty="0"/>
              <a:t>TÜBİTAK 2209-A Projelerinin Özellikleri</a:t>
            </a:r>
          </a:p>
        </p:txBody>
      </p:sp>
      <p:sp>
        <p:nvSpPr>
          <p:cNvPr id="3" name="İçerik Yer Tutucusu 2">
            <a:extLst>
              <a:ext uri="{FF2B5EF4-FFF2-40B4-BE49-F238E27FC236}">
                <a16:creationId xmlns:a16="http://schemas.microsoft.com/office/drawing/2014/main" id="{06CC35B7-5940-4A5E-9F64-B250009D1DC3}"/>
              </a:ext>
            </a:extLst>
          </p:cNvPr>
          <p:cNvSpPr>
            <a:spLocks noGrp="1"/>
          </p:cNvSpPr>
          <p:nvPr>
            <p:ph idx="1"/>
          </p:nvPr>
        </p:nvSpPr>
        <p:spPr>
          <a:xfrm>
            <a:off x="1371600" y="1853452"/>
            <a:ext cx="10094259" cy="3910853"/>
          </a:xfrm>
        </p:spPr>
        <p:txBody>
          <a:bodyPr>
            <a:normAutofit fontScale="55000" lnSpcReduction="20000"/>
          </a:bodyPr>
          <a:lstStyle/>
          <a:p>
            <a:pPr marL="0" indent="0" algn="just">
              <a:buNone/>
            </a:pPr>
            <a:endParaRPr lang="tr-TR" sz="4400" dirty="0">
              <a:latin typeface="+mj-lt"/>
              <a:ea typeface="+mj-ea"/>
              <a:cs typeface="+mj-cs"/>
            </a:endParaRPr>
          </a:p>
          <a:p>
            <a:pPr marL="342900" lvl="0" indent="-342900" algn="just">
              <a:lnSpc>
                <a:spcPct val="107000"/>
              </a:lnSpc>
              <a:spcAft>
                <a:spcPts val="800"/>
              </a:spcAft>
              <a:buFont typeface="+mj-lt"/>
              <a:buAutoNum type="arabicPeriod"/>
              <a:tabLst>
                <a:tab pos="457200" algn="l"/>
              </a:tabLst>
            </a:pPr>
            <a:r>
              <a:rPr lang="tr-TR" sz="4500" b="1" dirty="0">
                <a:latin typeface="+mj-lt"/>
                <a:ea typeface="+mj-ea"/>
                <a:cs typeface="+mj-cs"/>
              </a:rPr>
              <a:t>Araştırma Alanları: </a:t>
            </a:r>
            <a:r>
              <a:rPr lang="tr-TR" sz="4500" dirty="0">
                <a:latin typeface="+mj-lt"/>
                <a:ea typeface="+mj-ea"/>
                <a:cs typeface="+mj-cs"/>
              </a:rPr>
              <a:t>Program kapsamında birçok farklı araştırma alanına yönelik projeler desteklenir. Öğrenciler ve genç araştırmacılar, mühendislik, temel bilimler, sosyal bilimler, sağlık bilimleri gibi geniş bir yelpazede projeler yürütülmektedir.</a:t>
            </a:r>
          </a:p>
          <a:p>
            <a:pPr marL="342900" lvl="0" indent="-342900" algn="just">
              <a:lnSpc>
                <a:spcPct val="107000"/>
              </a:lnSpc>
              <a:spcAft>
                <a:spcPts val="800"/>
              </a:spcAft>
              <a:buFont typeface="+mj-lt"/>
              <a:buAutoNum type="arabicPeriod"/>
              <a:tabLst>
                <a:tab pos="457200" algn="l"/>
              </a:tabLst>
            </a:pPr>
            <a:r>
              <a:rPr lang="tr-TR" sz="4500" b="1" dirty="0">
                <a:latin typeface="+mj-lt"/>
                <a:ea typeface="+mj-ea"/>
                <a:cs typeface="+mj-cs"/>
              </a:rPr>
              <a:t>Burs ve Destekler: </a:t>
            </a:r>
            <a:r>
              <a:rPr lang="tr-TR" sz="4500" dirty="0">
                <a:latin typeface="+mj-lt"/>
                <a:ea typeface="+mj-ea"/>
                <a:cs typeface="+mj-cs"/>
              </a:rPr>
              <a:t>Program kapsamında başarılı olan projeler için burs ve destekler sağlanır. Bu destekler, proje kapsamında yapılacak çalışmaların finansmanına katkı sağlamaktadır. Buna ek olarak araştırmacıların projelerini başarıyla tamamlamalarına yardımcı olmaktadır.</a:t>
            </a:r>
          </a:p>
          <a:p>
            <a:endParaRPr lang="tr-TR" dirty="0"/>
          </a:p>
        </p:txBody>
      </p:sp>
    </p:spTree>
    <p:extLst>
      <p:ext uri="{BB962C8B-B14F-4D97-AF65-F5344CB8AC3E}">
        <p14:creationId xmlns:p14="http://schemas.microsoft.com/office/powerpoint/2010/main" val="2287247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BFB19B-3D2D-433D-A36B-037629AE621B}"/>
              </a:ext>
            </a:extLst>
          </p:cNvPr>
          <p:cNvSpPr>
            <a:spLocks noGrp="1"/>
          </p:cNvSpPr>
          <p:nvPr>
            <p:ph type="title"/>
          </p:nvPr>
        </p:nvSpPr>
        <p:spPr/>
        <p:txBody>
          <a:bodyPr/>
          <a:lstStyle/>
          <a:p>
            <a:r>
              <a:rPr lang="tr-TR" b="1" dirty="0"/>
              <a:t>TÜBİTAK 2209-A Projelerinin Özellikleri</a:t>
            </a:r>
          </a:p>
        </p:txBody>
      </p:sp>
      <p:sp>
        <p:nvSpPr>
          <p:cNvPr id="3" name="İçerik Yer Tutucusu 2">
            <a:extLst>
              <a:ext uri="{FF2B5EF4-FFF2-40B4-BE49-F238E27FC236}">
                <a16:creationId xmlns:a16="http://schemas.microsoft.com/office/drawing/2014/main" id="{06CC35B7-5940-4A5E-9F64-B250009D1DC3}"/>
              </a:ext>
            </a:extLst>
          </p:cNvPr>
          <p:cNvSpPr>
            <a:spLocks noGrp="1"/>
          </p:cNvSpPr>
          <p:nvPr>
            <p:ph idx="1"/>
          </p:nvPr>
        </p:nvSpPr>
        <p:spPr>
          <a:xfrm>
            <a:off x="1371600" y="1853452"/>
            <a:ext cx="10094259" cy="3910853"/>
          </a:xfrm>
        </p:spPr>
        <p:txBody>
          <a:bodyPr>
            <a:normAutofit lnSpcReduction="10000"/>
          </a:bodyPr>
          <a:lstStyle/>
          <a:p>
            <a:pPr marL="0" lvl="0" indent="0" algn="just">
              <a:lnSpc>
                <a:spcPct val="107000"/>
              </a:lnSpc>
              <a:spcAft>
                <a:spcPts val="800"/>
              </a:spcAft>
              <a:buNone/>
              <a:tabLst>
                <a:tab pos="457200" algn="l"/>
              </a:tabLst>
            </a:pPr>
            <a:r>
              <a:rPr lang="tr-TR" sz="2100" b="1" dirty="0">
                <a:latin typeface="+mj-lt"/>
                <a:ea typeface="+mj-ea"/>
                <a:cs typeface="+mj-cs"/>
              </a:rPr>
              <a:t>3. </a:t>
            </a:r>
            <a:r>
              <a:rPr lang="tr-TR" sz="2100" b="1" dirty="0" err="1">
                <a:latin typeface="+mj-lt"/>
                <a:ea typeface="+mj-ea"/>
                <a:cs typeface="+mj-cs"/>
              </a:rPr>
              <a:t>Mentorluk</a:t>
            </a:r>
            <a:r>
              <a:rPr lang="tr-TR" sz="2100" b="1" dirty="0">
                <a:latin typeface="+mj-lt"/>
                <a:ea typeface="+mj-ea"/>
                <a:cs typeface="+mj-cs"/>
              </a:rPr>
              <a:t> ve Danışmanlık: </a:t>
            </a:r>
            <a:r>
              <a:rPr lang="tr-TR" sz="2100" dirty="0">
                <a:latin typeface="+mj-lt"/>
                <a:ea typeface="+mj-ea"/>
                <a:cs typeface="+mj-cs"/>
              </a:rPr>
              <a:t>Genç araştırmacılar ve lisans öğrencileri, projeleri süresince deneyimli araştırmacılar ve akademisyenlerden </a:t>
            </a:r>
            <a:r>
              <a:rPr lang="tr-TR" sz="2100" dirty="0" err="1">
                <a:latin typeface="+mj-lt"/>
                <a:ea typeface="+mj-ea"/>
                <a:cs typeface="+mj-cs"/>
              </a:rPr>
              <a:t>mentorluk</a:t>
            </a:r>
            <a:r>
              <a:rPr lang="tr-TR" sz="2100" dirty="0">
                <a:latin typeface="+mj-lt"/>
                <a:ea typeface="+mj-ea"/>
                <a:cs typeface="+mj-cs"/>
              </a:rPr>
              <a:t> ve danışmanlık hizmeti alabilmektedir. Bu sayede projelerini daha etkin bir şekilde yürütebilir ve bilimsel açıdan daha sağlam sonuçlar elde edebilirler.</a:t>
            </a:r>
          </a:p>
          <a:p>
            <a:pPr marL="0" lvl="0" indent="0" algn="just">
              <a:lnSpc>
                <a:spcPct val="107000"/>
              </a:lnSpc>
              <a:spcAft>
                <a:spcPts val="800"/>
              </a:spcAft>
              <a:buNone/>
              <a:tabLst>
                <a:tab pos="457200" algn="l"/>
              </a:tabLst>
            </a:pPr>
            <a:r>
              <a:rPr lang="tr-TR" sz="2100" b="1" dirty="0">
                <a:latin typeface="+mj-lt"/>
                <a:ea typeface="+mj-ea"/>
                <a:cs typeface="+mj-cs"/>
              </a:rPr>
              <a:t>4. Üniversite-Sanayi İş Birliği: </a:t>
            </a:r>
            <a:r>
              <a:rPr lang="tr-TR" sz="2100" dirty="0">
                <a:latin typeface="+mj-lt"/>
                <a:ea typeface="+mj-ea"/>
                <a:cs typeface="+mj-cs"/>
              </a:rPr>
              <a:t>Program, üniversitelerle sanayi arasında iş birliğini teşvik etmektedir. Bu sayede öğrenciler ve genç araştırmacılar, gerçek dünya sorunlarına yönelik çözümler üretme ve teknolojik yenilikler geliştirme fırsatı bulmaktadır.</a:t>
            </a:r>
          </a:p>
          <a:p>
            <a:pPr marL="0" lvl="0" indent="0" algn="just">
              <a:lnSpc>
                <a:spcPct val="107000"/>
              </a:lnSpc>
              <a:spcAft>
                <a:spcPts val="800"/>
              </a:spcAft>
              <a:buNone/>
              <a:tabLst>
                <a:tab pos="457200" algn="l"/>
              </a:tabLst>
            </a:pPr>
            <a:r>
              <a:rPr lang="tr-TR" sz="2100" b="1" dirty="0">
                <a:latin typeface="+mj-lt"/>
                <a:ea typeface="+mj-ea"/>
                <a:cs typeface="+mj-cs"/>
              </a:rPr>
              <a:t>5. Araştırma Sonuçları ve Yayınlar: </a:t>
            </a:r>
            <a:r>
              <a:rPr lang="tr-TR" sz="2100" dirty="0">
                <a:latin typeface="+mj-lt"/>
                <a:ea typeface="+mj-ea"/>
                <a:cs typeface="+mj-cs"/>
              </a:rPr>
              <a:t>Projeler sonucunda elde edilen bulguların bilimsel makalelerle yayınlanması teşvik edilir. Bu sayede genç araştırmacılar bilimsel topluluğa katkıda bulunur ve araştırmalarının etkisini artırırlar.</a:t>
            </a:r>
          </a:p>
          <a:p>
            <a:endParaRPr lang="tr-TR" dirty="0"/>
          </a:p>
        </p:txBody>
      </p:sp>
    </p:spTree>
    <p:extLst>
      <p:ext uri="{BB962C8B-B14F-4D97-AF65-F5344CB8AC3E}">
        <p14:creationId xmlns:p14="http://schemas.microsoft.com/office/powerpoint/2010/main" val="756273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BFB19B-3D2D-433D-A36B-037629AE621B}"/>
              </a:ext>
            </a:extLst>
          </p:cNvPr>
          <p:cNvSpPr>
            <a:spLocks noGrp="1"/>
          </p:cNvSpPr>
          <p:nvPr>
            <p:ph type="title"/>
          </p:nvPr>
        </p:nvSpPr>
        <p:spPr>
          <a:xfrm>
            <a:off x="1371600" y="685800"/>
            <a:ext cx="10499558" cy="1485900"/>
          </a:xfrm>
        </p:spPr>
        <p:txBody>
          <a:bodyPr>
            <a:normAutofit fontScale="90000"/>
          </a:bodyPr>
          <a:lstStyle/>
          <a:p>
            <a:r>
              <a:rPr lang="tr-TR" b="1" dirty="0"/>
              <a:t>TÜBİTAK 2209-A Projelerine Kimler Başvurabilir?</a:t>
            </a:r>
            <a:br>
              <a:rPr lang="tr-TR" sz="1800" dirty="0">
                <a:effectLst/>
                <a:latin typeface="Calibri" panose="020F0502020204030204" pitchFamily="34" charset="0"/>
                <a:ea typeface="Calibri" panose="020F0502020204030204" pitchFamily="34" charset="0"/>
                <a:cs typeface="Times New Roman" panose="02020603050405020304" pitchFamily="18" charset="0"/>
              </a:rPr>
            </a:br>
            <a:endParaRPr lang="tr-TR" b="1" dirty="0"/>
          </a:p>
        </p:txBody>
      </p:sp>
      <p:sp>
        <p:nvSpPr>
          <p:cNvPr id="3" name="İçerik Yer Tutucusu 2">
            <a:extLst>
              <a:ext uri="{FF2B5EF4-FFF2-40B4-BE49-F238E27FC236}">
                <a16:creationId xmlns:a16="http://schemas.microsoft.com/office/drawing/2014/main" id="{06CC35B7-5940-4A5E-9F64-B250009D1DC3}"/>
              </a:ext>
            </a:extLst>
          </p:cNvPr>
          <p:cNvSpPr>
            <a:spLocks noGrp="1"/>
          </p:cNvSpPr>
          <p:nvPr>
            <p:ph idx="1"/>
          </p:nvPr>
        </p:nvSpPr>
        <p:spPr>
          <a:xfrm>
            <a:off x="1371600" y="2171700"/>
            <a:ext cx="10094259" cy="3910853"/>
          </a:xfrm>
        </p:spPr>
        <p:txBody>
          <a:bodyPr>
            <a:normAutofit/>
          </a:bodyPr>
          <a:lstStyle/>
          <a:p>
            <a:pPr marL="342900" lvl="0" indent="-342900" algn="just" fontAlgn="base">
              <a:lnSpc>
                <a:spcPct val="107000"/>
              </a:lnSpc>
              <a:spcAft>
                <a:spcPts val="800"/>
              </a:spcAft>
              <a:buSzPts val="1000"/>
              <a:buFont typeface="Symbol" panose="05050102010706020507" pitchFamily="18" charset="2"/>
              <a:buChar char=""/>
              <a:tabLst>
                <a:tab pos="457200" algn="l"/>
              </a:tabLst>
            </a:pPr>
            <a:r>
              <a:rPr lang="tr-TR" sz="2400" dirty="0">
                <a:latin typeface="+mj-lt"/>
                <a:ea typeface="+mj-ea"/>
                <a:cs typeface="+mj-cs"/>
              </a:rPr>
              <a:t>Başvuru sahibinin (öğrenci) ön lisans veya lisans öğrenimi görüyor olması,</a:t>
            </a:r>
          </a:p>
          <a:p>
            <a:pPr marL="342900" lvl="0" indent="-342900" algn="just" fontAlgn="base">
              <a:lnSpc>
                <a:spcPct val="107000"/>
              </a:lnSpc>
              <a:spcAft>
                <a:spcPts val="800"/>
              </a:spcAft>
              <a:buSzPts val="1000"/>
              <a:buFont typeface="Symbol" panose="05050102010706020507" pitchFamily="18" charset="2"/>
              <a:buChar char=""/>
              <a:tabLst>
                <a:tab pos="457200" algn="l"/>
              </a:tabLst>
            </a:pPr>
            <a:r>
              <a:rPr lang="tr-TR" sz="2400" dirty="0">
                <a:latin typeface="+mj-lt"/>
                <a:ea typeface="+mj-ea"/>
                <a:cs typeface="+mj-cs"/>
              </a:rPr>
              <a:t>Projenin akademik danışman rehberliğinde yapılıyor olması</a:t>
            </a:r>
          </a:p>
          <a:p>
            <a:pPr marL="342900" lvl="0" indent="-342900" algn="just" fontAlgn="base">
              <a:lnSpc>
                <a:spcPct val="107000"/>
              </a:lnSpc>
              <a:spcAft>
                <a:spcPts val="800"/>
              </a:spcAft>
              <a:buSzPts val="1000"/>
              <a:buFont typeface="Symbol" panose="05050102010706020507" pitchFamily="18" charset="2"/>
              <a:buChar char=""/>
              <a:tabLst>
                <a:tab pos="457200" algn="l"/>
              </a:tabLst>
            </a:pPr>
            <a:r>
              <a:rPr lang="tr-TR" sz="2400" dirty="0">
                <a:latin typeface="+mj-lt"/>
                <a:ea typeface="+mj-ea"/>
                <a:cs typeface="+mj-cs"/>
              </a:rPr>
              <a:t>Aynı dönemde birden fazla başvuruda ve/veya önceki dönemlerde desteği devam eden bir 2209-A ya da 2209-B projesinde yer alınmamış olunması,</a:t>
            </a:r>
          </a:p>
          <a:p>
            <a:pPr marL="342900" lvl="0" indent="-342900" algn="just" fontAlgn="base">
              <a:lnSpc>
                <a:spcPct val="107000"/>
              </a:lnSpc>
              <a:spcAft>
                <a:spcPts val="800"/>
              </a:spcAft>
              <a:buSzPts val="1000"/>
              <a:buFont typeface="Symbol" panose="05050102010706020507" pitchFamily="18" charset="2"/>
              <a:buChar char=""/>
              <a:tabLst>
                <a:tab pos="457200" algn="l"/>
              </a:tabLst>
            </a:pPr>
            <a:r>
              <a:rPr lang="tr-TR" sz="2400" dirty="0">
                <a:latin typeface="+mj-lt"/>
                <a:ea typeface="+mj-ea"/>
                <a:cs typeface="+mj-cs"/>
              </a:rPr>
              <a:t>Daha önce aynı proje için TÜBİTAK’tan destek alınmamış olması gerekmektedir.</a:t>
            </a:r>
          </a:p>
          <a:p>
            <a:endParaRPr lang="tr-TR" dirty="0"/>
          </a:p>
        </p:txBody>
      </p:sp>
    </p:spTree>
    <p:extLst>
      <p:ext uri="{BB962C8B-B14F-4D97-AF65-F5344CB8AC3E}">
        <p14:creationId xmlns:p14="http://schemas.microsoft.com/office/powerpoint/2010/main" val="3878197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BFB19B-3D2D-433D-A36B-037629AE621B}"/>
              </a:ext>
            </a:extLst>
          </p:cNvPr>
          <p:cNvSpPr>
            <a:spLocks noGrp="1"/>
          </p:cNvSpPr>
          <p:nvPr>
            <p:ph type="title"/>
          </p:nvPr>
        </p:nvSpPr>
        <p:spPr>
          <a:xfrm>
            <a:off x="1371600" y="685800"/>
            <a:ext cx="10499558" cy="1485900"/>
          </a:xfrm>
        </p:spPr>
        <p:txBody>
          <a:bodyPr>
            <a:normAutofit fontScale="90000"/>
          </a:bodyPr>
          <a:lstStyle/>
          <a:p>
            <a:r>
              <a:rPr lang="tr-TR" b="1" dirty="0"/>
              <a:t>TÜBİTAK 2209-A Projelerine Kimler Başvurabilir?</a:t>
            </a:r>
            <a:br>
              <a:rPr lang="tr-TR" sz="1800" dirty="0">
                <a:effectLst/>
                <a:latin typeface="Calibri" panose="020F0502020204030204" pitchFamily="34" charset="0"/>
                <a:ea typeface="Calibri" panose="020F0502020204030204" pitchFamily="34" charset="0"/>
                <a:cs typeface="Times New Roman" panose="02020603050405020304" pitchFamily="18" charset="0"/>
              </a:rPr>
            </a:br>
            <a:endParaRPr lang="tr-TR" b="1" dirty="0"/>
          </a:p>
        </p:txBody>
      </p:sp>
      <p:sp>
        <p:nvSpPr>
          <p:cNvPr id="3" name="İçerik Yer Tutucusu 2">
            <a:extLst>
              <a:ext uri="{FF2B5EF4-FFF2-40B4-BE49-F238E27FC236}">
                <a16:creationId xmlns:a16="http://schemas.microsoft.com/office/drawing/2014/main" id="{06CC35B7-5940-4A5E-9F64-B250009D1DC3}"/>
              </a:ext>
            </a:extLst>
          </p:cNvPr>
          <p:cNvSpPr>
            <a:spLocks noGrp="1"/>
          </p:cNvSpPr>
          <p:nvPr>
            <p:ph idx="1"/>
          </p:nvPr>
        </p:nvSpPr>
        <p:spPr>
          <a:xfrm>
            <a:off x="1371600" y="2171700"/>
            <a:ext cx="10094259" cy="3910853"/>
          </a:xfrm>
        </p:spPr>
        <p:txBody>
          <a:bodyPr>
            <a:normAutofit/>
          </a:bodyPr>
          <a:lstStyle/>
          <a:p>
            <a:pPr marL="342900" lvl="0" indent="-342900" algn="just" fontAlgn="base">
              <a:lnSpc>
                <a:spcPct val="107000"/>
              </a:lnSpc>
              <a:spcAft>
                <a:spcPts val="800"/>
              </a:spcAft>
              <a:buSzPts val="1000"/>
              <a:buFont typeface="Symbol" panose="05050102010706020507" pitchFamily="18" charset="2"/>
              <a:buChar char=""/>
              <a:tabLst>
                <a:tab pos="457200" algn="l"/>
              </a:tabLst>
            </a:pPr>
            <a:r>
              <a:rPr lang="tr-TR" sz="2400" dirty="0">
                <a:latin typeface="+mj-lt"/>
                <a:ea typeface="+mj-ea"/>
                <a:cs typeface="+mj-cs"/>
              </a:rPr>
              <a:t>Başvuru sahibinin (öğrenci) ön lisans veya lisans öğrenimi görüyor olması,</a:t>
            </a:r>
          </a:p>
          <a:p>
            <a:pPr marL="342900" lvl="0" indent="-342900" algn="just" fontAlgn="base">
              <a:lnSpc>
                <a:spcPct val="107000"/>
              </a:lnSpc>
              <a:spcAft>
                <a:spcPts val="800"/>
              </a:spcAft>
              <a:buSzPts val="1000"/>
              <a:buFont typeface="Symbol" panose="05050102010706020507" pitchFamily="18" charset="2"/>
              <a:buChar char=""/>
              <a:tabLst>
                <a:tab pos="457200" algn="l"/>
              </a:tabLst>
            </a:pPr>
            <a:r>
              <a:rPr lang="tr-TR" sz="2400" dirty="0">
                <a:latin typeface="+mj-lt"/>
                <a:ea typeface="+mj-ea"/>
                <a:cs typeface="+mj-cs"/>
              </a:rPr>
              <a:t>Projenin akademik danışman rehberliğinde yapılıyor olması</a:t>
            </a:r>
          </a:p>
          <a:p>
            <a:pPr marL="342900" lvl="0" indent="-342900" algn="just" fontAlgn="base">
              <a:lnSpc>
                <a:spcPct val="107000"/>
              </a:lnSpc>
              <a:spcAft>
                <a:spcPts val="800"/>
              </a:spcAft>
              <a:buSzPts val="1000"/>
              <a:buFont typeface="Symbol" panose="05050102010706020507" pitchFamily="18" charset="2"/>
              <a:buChar char=""/>
              <a:tabLst>
                <a:tab pos="457200" algn="l"/>
              </a:tabLst>
            </a:pPr>
            <a:r>
              <a:rPr lang="tr-TR" sz="2400" dirty="0">
                <a:latin typeface="+mj-lt"/>
                <a:ea typeface="+mj-ea"/>
                <a:cs typeface="+mj-cs"/>
              </a:rPr>
              <a:t>Aynı dönemde birden fazla başvuruda ve/veya önceki dönemlerde desteği devam eden bir 2209-A ya da 2209-B projesinde yer alınmamış olunması,</a:t>
            </a:r>
          </a:p>
          <a:p>
            <a:pPr marL="342900" lvl="0" indent="-342900" algn="just" fontAlgn="base">
              <a:lnSpc>
                <a:spcPct val="107000"/>
              </a:lnSpc>
              <a:spcAft>
                <a:spcPts val="800"/>
              </a:spcAft>
              <a:buSzPts val="1000"/>
              <a:buFont typeface="Symbol" panose="05050102010706020507" pitchFamily="18" charset="2"/>
              <a:buChar char=""/>
              <a:tabLst>
                <a:tab pos="457200" algn="l"/>
              </a:tabLst>
            </a:pPr>
            <a:r>
              <a:rPr lang="tr-TR" sz="2400" dirty="0">
                <a:latin typeface="+mj-lt"/>
                <a:ea typeface="+mj-ea"/>
                <a:cs typeface="+mj-cs"/>
              </a:rPr>
              <a:t>Daha önce aynı proje için TÜBİTAK’tan destek alınmamış olması gerekmektedir.</a:t>
            </a:r>
          </a:p>
          <a:p>
            <a:endParaRPr lang="tr-TR" dirty="0"/>
          </a:p>
        </p:txBody>
      </p:sp>
    </p:spTree>
    <p:extLst>
      <p:ext uri="{BB962C8B-B14F-4D97-AF65-F5344CB8AC3E}">
        <p14:creationId xmlns:p14="http://schemas.microsoft.com/office/powerpoint/2010/main" val="1172992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BFB19B-3D2D-433D-A36B-037629AE621B}"/>
              </a:ext>
            </a:extLst>
          </p:cNvPr>
          <p:cNvSpPr>
            <a:spLocks noGrp="1"/>
          </p:cNvSpPr>
          <p:nvPr>
            <p:ph type="title"/>
          </p:nvPr>
        </p:nvSpPr>
        <p:spPr>
          <a:xfrm>
            <a:off x="1371600" y="685800"/>
            <a:ext cx="10499558" cy="1485900"/>
          </a:xfrm>
        </p:spPr>
        <p:txBody>
          <a:bodyPr>
            <a:normAutofit/>
          </a:bodyPr>
          <a:lstStyle/>
          <a:p>
            <a:r>
              <a:rPr lang="tr-TR" b="1" dirty="0"/>
              <a:t>Başvuru Süreci -1 </a:t>
            </a:r>
            <a:br>
              <a:rPr lang="tr-TR" sz="1800" dirty="0">
                <a:effectLst/>
                <a:latin typeface="Calibri" panose="020F0502020204030204" pitchFamily="34" charset="0"/>
                <a:ea typeface="Calibri" panose="020F0502020204030204" pitchFamily="34" charset="0"/>
                <a:cs typeface="Times New Roman" panose="02020603050405020304" pitchFamily="18" charset="0"/>
              </a:rPr>
            </a:br>
            <a:endParaRPr lang="tr-TR" b="1" dirty="0"/>
          </a:p>
        </p:txBody>
      </p:sp>
      <p:sp>
        <p:nvSpPr>
          <p:cNvPr id="3" name="İçerik Yer Tutucusu 2">
            <a:extLst>
              <a:ext uri="{FF2B5EF4-FFF2-40B4-BE49-F238E27FC236}">
                <a16:creationId xmlns:a16="http://schemas.microsoft.com/office/drawing/2014/main" id="{06CC35B7-5940-4A5E-9F64-B250009D1DC3}"/>
              </a:ext>
            </a:extLst>
          </p:cNvPr>
          <p:cNvSpPr>
            <a:spLocks noGrp="1"/>
          </p:cNvSpPr>
          <p:nvPr>
            <p:ph idx="1"/>
          </p:nvPr>
        </p:nvSpPr>
        <p:spPr>
          <a:xfrm>
            <a:off x="1371600" y="2064124"/>
            <a:ext cx="10094259" cy="3910853"/>
          </a:xfrm>
        </p:spPr>
        <p:txBody>
          <a:bodyPr>
            <a:normAutofit/>
          </a:bodyPr>
          <a:lstStyle/>
          <a:p>
            <a:pPr marL="0" indent="0" algn="just">
              <a:buNone/>
            </a:pPr>
            <a:r>
              <a:rPr lang="tr-TR" sz="2400" dirty="0">
                <a:latin typeface="+mj-lt"/>
                <a:ea typeface="+mj-ea"/>
                <a:cs typeface="+mj-cs"/>
              </a:rPr>
              <a:t>Başvuruların çevrimiçi olarak </a:t>
            </a:r>
            <a:r>
              <a:rPr lang="tr-TR" sz="2400" b="1" dirty="0">
                <a:latin typeface="+mj-lt"/>
                <a:ea typeface="+mj-ea"/>
                <a:cs typeface="+mj-cs"/>
              </a:rPr>
              <a:t>https://tybs.tubitak.gov.tr </a:t>
            </a:r>
            <a:r>
              <a:rPr lang="tr-TR" sz="2400" dirty="0">
                <a:latin typeface="+mj-lt"/>
                <a:ea typeface="+mj-ea"/>
                <a:cs typeface="+mj-cs"/>
              </a:rPr>
              <a:t>adresinden yapıldığı belirtilmiştir. Başvuru sahibi, sistem üzerinden son onayı verdiğinde, proje başvuru bilgileri ve ekleri salt okunur bir şekilde, akademik danışmanın sistemden çekilen e-posta adresine gönderilir. Akademik danışman, bu aşamada başvuru sahibinin sisteme girdiği bilgilerin doğru olduğunu, danışmanlığı kabul ettiğini, başvuru yapılan projenin doğru bilimsel ve teknolojik alanda olduğunu, bölüm olanaklarının yeterli olduğunu ve programın yükümlülüklerine uyacaklarını sistem üzerinden taahhüt eder.</a:t>
            </a:r>
          </a:p>
          <a:p>
            <a:pPr marL="0" indent="0">
              <a:buNone/>
            </a:pPr>
            <a:endParaRPr lang="tr-TR" dirty="0"/>
          </a:p>
        </p:txBody>
      </p:sp>
    </p:spTree>
    <p:extLst>
      <p:ext uri="{BB962C8B-B14F-4D97-AF65-F5344CB8AC3E}">
        <p14:creationId xmlns:p14="http://schemas.microsoft.com/office/powerpoint/2010/main" val="4277492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BFB19B-3D2D-433D-A36B-037629AE621B}"/>
              </a:ext>
            </a:extLst>
          </p:cNvPr>
          <p:cNvSpPr>
            <a:spLocks noGrp="1"/>
          </p:cNvSpPr>
          <p:nvPr>
            <p:ph type="title"/>
          </p:nvPr>
        </p:nvSpPr>
        <p:spPr>
          <a:xfrm>
            <a:off x="1371600" y="685800"/>
            <a:ext cx="10499558" cy="1485900"/>
          </a:xfrm>
        </p:spPr>
        <p:txBody>
          <a:bodyPr>
            <a:normAutofit/>
          </a:bodyPr>
          <a:lstStyle/>
          <a:p>
            <a:r>
              <a:rPr lang="tr-TR" b="1" dirty="0"/>
              <a:t>Başvuru Süreci -2</a:t>
            </a:r>
            <a:br>
              <a:rPr lang="tr-TR" sz="1800" dirty="0">
                <a:effectLst/>
                <a:latin typeface="Calibri" panose="020F0502020204030204" pitchFamily="34" charset="0"/>
                <a:ea typeface="Calibri" panose="020F0502020204030204" pitchFamily="34" charset="0"/>
                <a:cs typeface="Times New Roman" panose="02020603050405020304" pitchFamily="18" charset="0"/>
              </a:rPr>
            </a:br>
            <a:endParaRPr lang="tr-TR" b="1" dirty="0"/>
          </a:p>
        </p:txBody>
      </p:sp>
      <p:sp>
        <p:nvSpPr>
          <p:cNvPr id="3" name="İçerik Yer Tutucusu 2">
            <a:extLst>
              <a:ext uri="{FF2B5EF4-FFF2-40B4-BE49-F238E27FC236}">
                <a16:creationId xmlns:a16="http://schemas.microsoft.com/office/drawing/2014/main" id="{06CC35B7-5940-4A5E-9F64-B250009D1DC3}"/>
              </a:ext>
            </a:extLst>
          </p:cNvPr>
          <p:cNvSpPr>
            <a:spLocks noGrp="1"/>
          </p:cNvSpPr>
          <p:nvPr>
            <p:ph idx="1"/>
          </p:nvPr>
        </p:nvSpPr>
        <p:spPr>
          <a:xfrm>
            <a:off x="1371600" y="2064124"/>
            <a:ext cx="10094259" cy="3910853"/>
          </a:xfrm>
        </p:spPr>
        <p:txBody>
          <a:bodyPr>
            <a:normAutofit/>
          </a:bodyPr>
          <a:lstStyle/>
          <a:p>
            <a:pPr marL="0" indent="0" algn="just">
              <a:buNone/>
            </a:pPr>
            <a:r>
              <a:rPr lang="tr-TR" sz="2400" dirty="0">
                <a:latin typeface="+mj-lt"/>
                <a:ea typeface="+mj-ea"/>
                <a:cs typeface="+mj-cs"/>
              </a:rPr>
              <a:t>Eğer akademik danışman projeyi sistem üzerinden onaylarsa, başvuru başarılı bir şekilde tamamlanır. Ancak, akademik danışman projeyi onaylamaz ve geri gönderirse, sistem öğrenciye düzenleme yapma ve tekrar akademik danışmana onay için gönderme imkânı sunar. Başvuru sahibi ve akademik danışmanın onayı olmadan başvuru tamamlanamaz. Son başvuru tarihine kadar başvuru sahibi ve akademik danışman tarafından onaylanmayan başvurular değerlendirmeye alınmaz. Bu süreçlerin takibi proje yürütücüsünün sorumluluğundadır.</a:t>
            </a:r>
          </a:p>
          <a:p>
            <a:pPr marL="0" indent="0">
              <a:buNone/>
            </a:pPr>
            <a:endParaRPr lang="tr-TR" dirty="0"/>
          </a:p>
        </p:txBody>
      </p:sp>
    </p:spTree>
    <p:extLst>
      <p:ext uri="{BB962C8B-B14F-4D97-AF65-F5344CB8AC3E}">
        <p14:creationId xmlns:p14="http://schemas.microsoft.com/office/powerpoint/2010/main" val="796990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BFB19B-3D2D-433D-A36B-037629AE621B}"/>
              </a:ext>
            </a:extLst>
          </p:cNvPr>
          <p:cNvSpPr>
            <a:spLocks noGrp="1"/>
          </p:cNvSpPr>
          <p:nvPr>
            <p:ph type="title"/>
          </p:nvPr>
        </p:nvSpPr>
        <p:spPr>
          <a:xfrm>
            <a:off x="1371600" y="685800"/>
            <a:ext cx="10499558" cy="1485900"/>
          </a:xfrm>
        </p:spPr>
        <p:txBody>
          <a:bodyPr>
            <a:normAutofit/>
          </a:bodyPr>
          <a:lstStyle/>
          <a:p>
            <a:r>
              <a:rPr lang="tr-TR" b="1" dirty="0"/>
              <a:t>Destek Miktarı</a:t>
            </a:r>
          </a:p>
        </p:txBody>
      </p:sp>
      <p:sp>
        <p:nvSpPr>
          <p:cNvPr id="3" name="İçerik Yer Tutucusu 2">
            <a:extLst>
              <a:ext uri="{FF2B5EF4-FFF2-40B4-BE49-F238E27FC236}">
                <a16:creationId xmlns:a16="http://schemas.microsoft.com/office/drawing/2014/main" id="{06CC35B7-5940-4A5E-9F64-B250009D1DC3}"/>
              </a:ext>
            </a:extLst>
          </p:cNvPr>
          <p:cNvSpPr>
            <a:spLocks noGrp="1"/>
          </p:cNvSpPr>
          <p:nvPr>
            <p:ph idx="1"/>
          </p:nvPr>
        </p:nvSpPr>
        <p:spPr>
          <a:xfrm>
            <a:off x="1371600" y="2467536"/>
            <a:ext cx="10094259" cy="2622177"/>
          </a:xfrm>
        </p:spPr>
        <p:txBody>
          <a:bodyPr>
            <a:normAutofit/>
          </a:bodyPr>
          <a:lstStyle/>
          <a:p>
            <a:pPr marL="0" indent="0" algn="just">
              <a:buNone/>
            </a:pPr>
            <a:r>
              <a:rPr lang="tr-TR" sz="2400" dirty="0">
                <a:latin typeface="+mj-lt"/>
                <a:ea typeface="+mj-ea"/>
                <a:cs typeface="+mj-cs"/>
              </a:rPr>
              <a:t>Araştırma projeleri en çok 12 aylık süre ile desteklenir.  Destek alanlar destek kararının TÜBİTAK web sayfasında ilan edilmesini takip eden en çok bir yıl içinde projesini tamamlamak zorundadır. 01.01.2024 tarihinden itibaren maksimum destek tutarı 9000 TL’dir. </a:t>
            </a:r>
          </a:p>
          <a:p>
            <a:pPr marL="0" indent="0" algn="just">
              <a:buNone/>
            </a:pPr>
            <a:endParaRPr lang="tr-TR" sz="2400" dirty="0">
              <a:latin typeface="+mj-lt"/>
              <a:ea typeface="+mj-ea"/>
              <a:cs typeface="+mj-cs"/>
            </a:endParaRPr>
          </a:p>
          <a:p>
            <a:pPr marL="0" indent="0">
              <a:buNone/>
            </a:pPr>
            <a:endParaRPr lang="tr-TR" dirty="0"/>
          </a:p>
        </p:txBody>
      </p:sp>
    </p:spTree>
    <p:extLst>
      <p:ext uri="{BB962C8B-B14F-4D97-AF65-F5344CB8AC3E}">
        <p14:creationId xmlns:p14="http://schemas.microsoft.com/office/powerpoint/2010/main" val="2491666053"/>
      </p:ext>
    </p:extLst>
  </p:cSld>
  <p:clrMapOvr>
    <a:masterClrMapping/>
  </p:clrMapOvr>
</p:sld>
</file>

<file path=ppt/theme/theme1.xml><?xml version="1.0" encoding="utf-8"?>
<a:theme xmlns:a="http://schemas.openxmlformats.org/drawingml/2006/main" name="Kırpma">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TM10001105[[fn=Kırpma]]</Template>
  <TotalTime>10</TotalTime>
  <Words>770</Words>
  <Application>Microsoft Office PowerPoint</Application>
  <PresentationFormat>Geniş ekran</PresentationFormat>
  <Paragraphs>38</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Calibri</vt:lpstr>
      <vt:lpstr>Franklin Gothic Book</vt:lpstr>
      <vt:lpstr>Source Sans Pro</vt:lpstr>
      <vt:lpstr>Symbol</vt:lpstr>
      <vt:lpstr>Times New Roman</vt:lpstr>
      <vt:lpstr>Kırpma</vt:lpstr>
      <vt:lpstr>TÜBİTAK 2209-A Üniversite Öğrencileri Araştırma Projeleri Destek PRogramı</vt:lpstr>
      <vt:lpstr>Genel Bilgi</vt:lpstr>
      <vt:lpstr>TÜBİTAK 2209-A Projelerinin Özellikleri</vt:lpstr>
      <vt:lpstr>TÜBİTAK 2209-A Projelerinin Özellikleri</vt:lpstr>
      <vt:lpstr>TÜBİTAK 2209-A Projelerine Kimler Başvurabilir? </vt:lpstr>
      <vt:lpstr>TÜBİTAK 2209-A Projelerine Kimler Başvurabilir? </vt:lpstr>
      <vt:lpstr>Başvuru Süreci -1  </vt:lpstr>
      <vt:lpstr>Başvuru Süreci -2 </vt:lpstr>
      <vt:lpstr>Destek Miktarı</vt:lpstr>
      <vt:lpstr>Destek Miktarı</vt:lpstr>
      <vt:lpstr>Başvuru Tarihleri</vt:lpstr>
      <vt:lpstr>Başvuru Değerlendirme Yöntemi</vt:lpstr>
      <vt:lpstr>Sonuçlar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TÜBİTAK 2209-A Üniversite Öğrencileri Araştırma Projeleri Destek PRogramı</dc:title>
  <dc:creator>cansu asfaf</dc:creator>
  <cp:lastModifiedBy>cansu asfaf</cp:lastModifiedBy>
  <cp:revision>3</cp:revision>
  <dcterms:created xsi:type="dcterms:W3CDTF">2024-04-26T09:30:07Z</dcterms:created>
  <dcterms:modified xsi:type="dcterms:W3CDTF">2024-04-26T09:40:30Z</dcterms:modified>
</cp:coreProperties>
</file>